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handoutMasterIdLst>
    <p:handoutMasterId r:id="rId15"/>
  </p:handoutMasterIdLst>
  <p:sldIdLst>
    <p:sldId id="256" r:id="rId2"/>
    <p:sldId id="258" r:id="rId3"/>
    <p:sldId id="259" r:id="rId4"/>
    <p:sldId id="282" r:id="rId5"/>
    <p:sldId id="257" r:id="rId6"/>
    <p:sldId id="264" r:id="rId7"/>
    <p:sldId id="261" r:id="rId8"/>
    <p:sldId id="260" r:id="rId9"/>
    <p:sldId id="278" r:id="rId10"/>
    <p:sldId id="271" r:id="rId11"/>
    <p:sldId id="270" r:id="rId12"/>
    <p:sldId id="263" r:id="rId13"/>
  </p:sldIdLst>
  <p:sldSz cx="18288000" cy="10287000"/>
  <p:notesSz cx="6858000" cy="9144000"/>
  <p:embeddedFontLst>
    <p:embeddedFont>
      <p:font typeface="Josefin Sans" pitchFamily="2" charset="0"/>
      <p:regular r:id="rId16"/>
      <p:bold r:id="rId17"/>
      <p:boldItalic r:id="rId18"/>
    </p:embeddedFont>
    <p:embeddedFont>
      <p:font typeface="Josefin Sans SemiBold" pitchFamily="2" charset="0"/>
      <p:regular r:id="rId19"/>
      <p:bold r:id="rId20"/>
      <p:italic r:id="rId21"/>
      <p:boldItalic r:id="rId22"/>
    </p:embeddedFont>
    <p:embeddedFont>
      <p:font typeface="Nunito" pitchFamily="2" charset="0"/>
      <p:regular r:id="rId23"/>
      <p:bold r:id="rId24"/>
      <p:italic r:id="rId25"/>
      <p:boldItalic r:id="rId26"/>
    </p:embeddedFont>
    <p:embeddedFont>
      <p:font typeface="PT Sans" panose="020B0503020203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75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1D61CDF-10E7-AF18-0A36-CFD766233A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3C1ACFE-6F79-D6C3-C668-4F9F42DA2A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A1542F-7D19-4E0E-93E6-0BAAB500690C}" type="datetimeFigureOut">
              <a:rPr lang="en-US" smtClean="0"/>
              <a:t>5/19/2024</a:t>
            </a:fld>
            <a:endParaRPr lang="en-US"/>
          </a:p>
        </p:txBody>
      </p:sp>
      <p:sp>
        <p:nvSpPr>
          <p:cNvPr id="4" name="Footer Placeholder 3">
            <a:extLst>
              <a:ext uri="{FF2B5EF4-FFF2-40B4-BE49-F238E27FC236}">
                <a16:creationId xmlns:a16="http://schemas.microsoft.com/office/drawing/2014/main" id="{213B8BC4-7E86-7D57-A547-282585CCF6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D630F69-DE97-3B46-813B-C2450A8CA4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DEE0EE-EC28-4F67-AC4F-429B0C51B53D}" type="slidenum">
              <a:rPr lang="en-US" smtClean="0"/>
              <a:t>‹#›</a:t>
            </a:fld>
            <a:endParaRPr lang="en-US"/>
          </a:p>
        </p:txBody>
      </p:sp>
    </p:spTree>
    <p:extLst>
      <p:ext uri="{BB962C8B-B14F-4D97-AF65-F5344CB8AC3E}">
        <p14:creationId xmlns:p14="http://schemas.microsoft.com/office/powerpoint/2010/main" val="42796091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4378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83"/>
        <p:cNvGrpSpPr/>
        <p:nvPr/>
      </p:nvGrpSpPr>
      <p:grpSpPr>
        <a:xfrm>
          <a:off x="0" y="0"/>
          <a:ext cx="0" cy="0"/>
          <a:chOff x="0" y="0"/>
          <a:chExt cx="0" cy="0"/>
        </a:xfrm>
      </p:grpSpPr>
      <p:pic>
        <p:nvPicPr>
          <p:cNvPr id="85" name="Google Shape;85;p13"/>
          <p:cNvPicPr preferRelativeResize="0"/>
          <p:nvPr/>
        </p:nvPicPr>
        <p:blipFill>
          <a:blip r:embed="rId3">
            <a:alphaModFix/>
          </a:blip>
          <a:stretch>
            <a:fillRect/>
          </a:stretch>
        </p:blipFill>
        <p:spPr>
          <a:xfrm>
            <a:off x="0" y="-544875"/>
            <a:ext cx="18288000" cy="4214803"/>
          </a:xfrm>
          <a:prstGeom prst="rect">
            <a:avLst/>
          </a:prstGeom>
          <a:noFill/>
          <a:ln>
            <a:noFill/>
          </a:ln>
        </p:spPr>
      </p:pic>
      <p:pic>
        <p:nvPicPr>
          <p:cNvPr id="86" name="Google Shape;86;p13"/>
          <p:cNvPicPr preferRelativeResize="0"/>
          <p:nvPr/>
        </p:nvPicPr>
        <p:blipFill>
          <a:blip r:embed="rId4">
            <a:alphaModFix/>
          </a:blip>
          <a:stretch>
            <a:fillRect/>
          </a:stretch>
        </p:blipFill>
        <p:spPr>
          <a:xfrm>
            <a:off x="11224177" y="0"/>
            <a:ext cx="7063825" cy="6737800"/>
          </a:xfrm>
          <a:prstGeom prst="rect">
            <a:avLst/>
          </a:prstGeom>
          <a:noFill/>
          <a:ln>
            <a:noFill/>
          </a:ln>
        </p:spPr>
      </p:pic>
      <p:sp>
        <p:nvSpPr>
          <p:cNvPr id="2" name="TextBox 1">
            <a:extLst>
              <a:ext uri="{FF2B5EF4-FFF2-40B4-BE49-F238E27FC236}">
                <a16:creationId xmlns:a16="http://schemas.microsoft.com/office/drawing/2014/main" id="{7A25E5FB-4945-4369-DE3E-A3C669B03677}"/>
              </a:ext>
            </a:extLst>
          </p:cNvPr>
          <p:cNvSpPr txBox="1"/>
          <p:nvPr/>
        </p:nvSpPr>
        <p:spPr>
          <a:xfrm>
            <a:off x="1243013" y="3669928"/>
            <a:ext cx="9801225" cy="2062103"/>
          </a:xfrm>
          <a:prstGeom prst="rect">
            <a:avLst/>
          </a:prstGeom>
          <a:noFill/>
        </p:spPr>
        <p:txBody>
          <a:bodyPr wrap="square" rtlCol="0">
            <a:spAutoFit/>
          </a:bodyPr>
          <a:lstStyle/>
          <a:p>
            <a:r>
              <a:rPr lang="en-US" sz="5400" b="1" dirty="0">
                <a:solidFill>
                  <a:schemeClr val="bg1"/>
                </a:solidFill>
                <a:effectLst/>
                <a:latin typeface="Times New Roman" panose="02020603050405020304" pitchFamily="18" charset="0"/>
                <a:ea typeface="Times New Roman" panose="02020603050405020304" pitchFamily="18" charset="0"/>
              </a:rPr>
              <a:t>Implementation of Campus area network system(CAN)</a:t>
            </a:r>
          </a:p>
          <a:p>
            <a:r>
              <a:rPr lang="en-US" sz="2000" b="1" dirty="0">
                <a:solidFill>
                  <a:schemeClr val="bg1"/>
                </a:solidFill>
                <a:latin typeface="Times New Roman" panose="02020603050405020304" pitchFamily="18" charset="0"/>
                <a:ea typeface="Times New Roman" panose="02020603050405020304" pitchFamily="18" charset="0"/>
              </a:rPr>
              <a:t>Computer Network [CSE 3204]</a:t>
            </a:r>
            <a:r>
              <a:rPr lang="en-US" sz="2000" b="1" dirty="0">
                <a:solidFill>
                  <a:schemeClr val="bg1"/>
                </a:solidFill>
                <a:effectLst/>
                <a:latin typeface="Times New Roman" panose="02020603050405020304" pitchFamily="18" charset="0"/>
                <a:ea typeface="Times New Roman" panose="02020603050405020304" pitchFamily="18" charset="0"/>
              </a:rPr>
              <a:t> </a:t>
            </a:r>
            <a:endParaRPr lang="en-US" sz="2000" b="1" dirty="0">
              <a:solidFill>
                <a:schemeClr val="bg1"/>
              </a:solidFill>
            </a:endParaRPr>
          </a:p>
        </p:txBody>
      </p:sp>
      <p:sp>
        <p:nvSpPr>
          <p:cNvPr id="3" name="TextBox 2">
            <a:extLst>
              <a:ext uri="{FF2B5EF4-FFF2-40B4-BE49-F238E27FC236}">
                <a16:creationId xmlns:a16="http://schemas.microsoft.com/office/drawing/2014/main" id="{B16CDC97-8076-B7CD-F4D6-A2130498BC5A}"/>
              </a:ext>
            </a:extLst>
          </p:cNvPr>
          <p:cNvSpPr txBox="1"/>
          <p:nvPr/>
        </p:nvSpPr>
        <p:spPr>
          <a:xfrm>
            <a:off x="1243013" y="6737799"/>
            <a:ext cx="5486400" cy="285815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PRESENTED TO </a:t>
            </a:r>
          </a:p>
          <a:p>
            <a:pPr marL="0" marR="0">
              <a:lnSpc>
                <a:spcPct val="107000"/>
              </a:lnSpc>
              <a:spcBef>
                <a:spcPts val="0"/>
              </a:spcBef>
              <a:spcAft>
                <a:spcPts val="800"/>
              </a:spcAft>
            </a:pPr>
            <a:endPar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Dr. </a:t>
            </a:r>
            <a:r>
              <a:rPr lang="en-US" sz="24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Fernaz</a:t>
            </a:r>
            <a:r>
              <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Narin Nur</a:t>
            </a:r>
            <a:br>
              <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Associate Professor</a:t>
            </a:r>
            <a:br>
              <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Department of CSE</a:t>
            </a:r>
            <a:br>
              <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Notre Dame University Bangladesh</a:t>
            </a:r>
            <a:endPar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59F2B654-28CC-1837-762F-C76096714724}"/>
              </a:ext>
            </a:extLst>
          </p:cNvPr>
          <p:cNvSpPr txBox="1"/>
          <p:nvPr/>
        </p:nvSpPr>
        <p:spPr>
          <a:xfrm>
            <a:off x="7453313" y="6737799"/>
            <a:ext cx="5486400" cy="2865721"/>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PRESENTED BY </a:t>
            </a:r>
          </a:p>
          <a:p>
            <a:pPr marL="0" marR="0">
              <a:lnSpc>
                <a:spcPct val="107000"/>
              </a:lnSpc>
              <a:spcBef>
                <a:spcPts val="0"/>
              </a:spcBef>
              <a:spcAft>
                <a:spcPts val="800"/>
              </a:spcAft>
            </a:pPr>
            <a:endPar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800" b="1" dirty="0">
                <a:solidFill>
                  <a:schemeClr val="bg1"/>
                </a:solidFill>
                <a:effectLst/>
                <a:latin typeface="Times New Roman" panose="02020603050405020304" pitchFamily="18" charset="0"/>
                <a:ea typeface="Times New Roman" panose="02020603050405020304" pitchFamily="18" charset="0"/>
              </a:rPr>
              <a:t>Name : Abrity Paul Chowdhury </a:t>
            </a:r>
            <a:endParaRPr lang="en-US" sz="2800" b="1" dirty="0">
              <a:solidFill>
                <a:schemeClr val="bg1"/>
              </a:solidFill>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2800" b="1" dirty="0">
                <a:solidFill>
                  <a:schemeClr val="bg1"/>
                </a:solidFill>
                <a:effectLst/>
                <a:latin typeface="Times New Roman" panose="02020603050405020304" pitchFamily="18" charset="0"/>
                <a:ea typeface="Times New Roman" panose="02020603050405020304" pitchFamily="18" charset="0"/>
              </a:rPr>
              <a:t>Batch : CSE 17</a:t>
            </a:r>
            <a:endParaRPr lang="en-US" sz="2800" b="1" dirty="0">
              <a:solidFill>
                <a:schemeClr val="bg1"/>
              </a:solidFill>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2800" b="1" dirty="0">
                <a:solidFill>
                  <a:schemeClr val="bg1"/>
                </a:solidFill>
                <a:effectLst/>
                <a:latin typeface="Times New Roman" panose="02020603050405020304" pitchFamily="18" charset="0"/>
                <a:ea typeface="Times New Roman" panose="02020603050405020304" pitchFamily="18" charset="0"/>
              </a:rPr>
              <a:t>ID : 0692130005101005</a:t>
            </a:r>
            <a:endParaRPr lang="en-US" sz="2800" b="1" dirty="0">
              <a:solidFill>
                <a:schemeClr val="bg1"/>
              </a:solidFill>
              <a:effectLst/>
              <a:latin typeface="Calibri" panose="020F0502020204030204" pitchFamily="34" charset="0"/>
              <a:ea typeface="Calibri" panose="020F0502020204030204" pitchFamily="34" charset="0"/>
            </a:endParaRPr>
          </a:p>
          <a:p>
            <a:endParaRPr lang="en-US" dirty="0"/>
          </a:p>
        </p:txBody>
      </p:sp>
      <p:sp>
        <p:nvSpPr>
          <p:cNvPr id="7" name="Google Shape;108;p15">
            <a:extLst>
              <a:ext uri="{FF2B5EF4-FFF2-40B4-BE49-F238E27FC236}">
                <a16:creationId xmlns:a16="http://schemas.microsoft.com/office/drawing/2014/main" id="{D535F199-3245-8D60-DDF5-7E477B130CB2}"/>
              </a:ext>
            </a:extLst>
          </p:cNvPr>
          <p:cNvSpPr txBox="1"/>
          <p:nvPr/>
        </p:nvSpPr>
        <p:spPr>
          <a:xfrm>
            <a:off x="16819053" y="9603520"/>
            <a:ext cx="766273" cy="48577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b="1" i="0" u="none" strike="noStrike" cap="none" dirty="0">
                <a:solidFill>
                  <a:srgbClr val="CAF0F8"/>
                </a:solidFill>
                <a:latin typeface="Josefin Sans SemiBold"/>
                <a:ea typeface="Josefin Sans SemiBold"/>
                <a:cs typeface="Josefin Sans SemiBold"/>
                <a:sym typeface="Josefin Sans SemiBold"/>
              </a:rPr>
              <a:t>01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255"/>
        <p:cNvGrpSpPr/>
        <p:nvPr/>
      </p:nvGrpSpPr>
      <p:grpSpPr>
        <a:xfrm>
          <a:off x="0" y="0"/>
          <a:ext cx="0" cy="0"/>
          <a:chOff x="0" y="0"/>
          <a:chExt cx="0" cy="0"/>
        </a:xfrm>
      </p:grpSpPr>
      <p:pic>
        <p:nvPicPr>
          <p:cNvPr id="259" name="Google Shape;259;p28"/>
          <p:cNvPicPr preferRelativeResize="0"/>
          <p:nvPr/>
        </p:nvPicPr>
        <p:blipFill>
          <a:blip r:embed="rId3">
            <a:alphaModFix/>
          </a:blip>
          <a:stretch>
            <a:fillRect/>
          </a:stretch>
        </p:blipFill>
        <p:spPr>
          <a:xfrm>
            <a:off x="12398" y="0"/>
            <a:ext cx="8017177" cy="10286999"/>
          </a:xfrm>
          <a:prstGeom prst="rect">
            <a:avLst/>
          </a:prstGeom>
          <a:noFill/>
          <a:ln>
            <a:noFill/>
          </a:ln>
        </p:spPr>
      </p:pic>
      <p:pic>
        <p:nvPicPr>
          <p:cNvPr id="260" name="Google Shape;260;p28"/>
          <p:cNvPicPr preferRelativeResize="0"/>
          <p:nvPr/>
        </p:nvPicPr>
        <p:blipFill>
          <a:blip r:embed="rId4">
            <a:alphaModFix/>
          </a:blip>
          <a:stretch>
            <a:fillRect/>
          </a:stretch>
        </p:blipFill>
        <p:spPr>
          <a:xfrm>
            <a:off x="12396" y="728663"/>
            <a:ext cx="7788580" cy="9424338"/>
          </a:xfrm>
          <a:prstGeom prst="rect">
            <a:avLst/>
          </a:prstGeom>
          <a:noFill/>
          <a:ln>
            <a:noFill/>
          </a:ln>
        </p:spPr>
      </p:pic>
      <p:sp>
        <p:nvSpPr>
          <p:cNvPr id="4" name="Google Shape;167;p21">
            <a:extLst>
              <a:ext uri="{FF2B5EF4-FFF2-40B4-BE49-F238E27FC236}">
                <a16:creationId xmlns:a16="http://schemas.microsoft.com/office/drawing/2014/main" id="{64B10BB3-FE70-C3BF-715B-4B43ED8C9681}"/>
              </a:ext>
            </a:extLst>
          </p:cNvPr>
          <p:cNvSpPr txBox="1"/>
          <p:nvPr/>
        </p:nvSpPr>
        <p:spPr>
          <a:xfrm>
            <a:off x="8458199" y="282387"/>
            <a:ext cx="9408297" cy="89255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800" b="1" dirty="0">
                <a:solidFill>
                  <a:schemeClr val="bg1"/>
                </a:solidFill>
                <a:latin typeface="Times New Roman" panose="02020603050405020304" pitchFamily="18" charset="0"/>
                <a:cs typeface="Times New Roman" panose="02020603050405020304" pitchFamily="18" charset="0"/>
              </a:rPr>
              <a:t>BENEFITS </a:t>
            </a:r>
            <a:endParaRPr sz="5800"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238DD71-4C04-7B0E-349E-F6968405A89C}"/>
              </a:ext>
            </a:extLst>
          </p:cNvPr>
          <p:cNvSpPr txBox="1"/>
          <p:nvPr/>
        </p:nvSpPr>
        <p:spPr>
          <a:xfrm>
            <a:off x="8458200" y="1717244"/>
            <a:ext cx="9408297" cy="8094524"/>
          </a:xfrm>
          <a:prstGeom prst="rect">
            <a:avLst/>
          </a:prstGeom>
          <a:noFill/>
        </p:spPr>
        <p:txBody>
          <a:bodyPr wrap="square">
            <a:spAutoFit/>
          </a:bodyPr>
          <a:lstStyle/>
          <a:p>
            <a:pPr algn="l"/>
            <a:r>
              <a:rPr lang="en-US" sz="2000" b="1" dirty="0">
                <a:solidFill>
                  <a:schemeClr val="bg1"/>
                </a:solidFill>
                <a:latin typeface="Times New Roman" panose="02020603050405020304" pitchFamily="18" charset="0"/>
                <a:cs typeface="Times New Roman" panose="02020603050405020304" pitchFamily="18" charset="0"/>
              </a:rPr>
              <a:t>Enhanced Reliability and Redundancy: Hierarchical design and redundancy measures, such as HSRP and EtherChannel with LACP, ensure high availability and minimize downtime.</a:t>
            </a:r>
          </a:p>
          <a:p>
            <a:pPr algn="l"/>
            <a:endParaRPr lang="en-US" sz="2000" b="1" dirty="0">
              <a:solidFill>
                <a:schemeClr val="bg1"/>
              </a:solidFill>
              <a:latin typeface="Times New Roman" panose="02020603050405020304" pitchFamily="18" charset="0"/>
              <a:cs typeface="Times New Roman" panose="02020603050405020304" pitchFamily="18" charset="0"/>
            </a:endParaRPr>
          </a:p>
          <a:p>
            <a:pPr algn="l"/>
            <a:r>
              <a:rPr lang="en-US" sz="2000" b="1" dirty="0">
                <a:solidFill>
                  <a:schemeClr val="bg1"/>
                </a:solidFill>
                <a:latin typeface="Times New Roman" panose="02020603050405020304" pitchFamily="18" charset="0"/>
                <a:cs typeface="Times New Roman" panose="02020603050405020304" pitchFamily="18" charset="0"/>
              </a:rPr>
              <a:t>Centralized Management: The use of a Wireless LAN Controller (WLC) allows for efficient, centralized management of wireless access points, simplifying network administration and improving user experience.</a:t>
            </a:r>
          </a:p>
          <a:p>
            <a:pPr algn="l"/>
            <a:endParaRPr lang="en-US" sz="2000" b="1" dirty="0">
              <a:solidFill>
                <a:schemeClr val="bg1"/>
              </a:solidFill>
              <a:latin typeface="Times New Roman" panose="02020603050405020304" pitchFamily="18" charset="0"/>
              <a:cs typeface="Times New Roman" panose="02020603050405020304" pitchFamily="18" charset="0"/>
            </a:endParaRPr>
          </a:p>
          <a:p>
            <a:pPr algn="l"/>
            <a:r>
              <a:rPr lang="en-US" sz="2000" b="1" dirty="0">
                <a:solidFill>
                  <a:schemeClr val="bg1"/>
                </a:solidFill>
                <a:latin typeface="Times New Roman" panose="02020603050405020304" pitchFamily="18" charset="0"/>
                <a:cs typeface="Times New Roman" panose="02020603050405020304" pitchFamily="18" charset="0"/>
              </a:rPr>
              <a:t>Improved Security: VLAN segmentation, along with Cisco ASA firewall policies and ACLs for SSH, provide robust security, protecting the network from unauthorized access and threats.</a:t>
            </a:r>
          </a:p>
          <a:p>
            <a:pPr algn="l"/>
            <a:endParaRPr lang="en-US" sz="2000" b="1" dirty="0">
              <a:solidFill>
                <a:schemeClr val="bg1"/>
              </a:solidFill>
              <a:latin typeface="Times New Roman" panose="02020603050405020304" pitchFamily="18" charset="0"/>
              <a:cs typeface="Times New Roman" panose="02020603050405020304" pitchFamily="18" charset="0"/>
            </a:endParaRPr>
          </a:p>
          <a:p>
            <a:pPr algn="l"/>
            <a:r>
              <a:rPr lang="en-US" sz="2000" b="1" dirty="0">
                <a:solidFill>
                  <a:schemeClr val="bg1"/>
                </a:solidFill>
                <a:latin typeface="Times New Roman" panose="02020603050405020304" pitchFamily="18" charset="0"/>
                <a:cs typeface="Times New Roman" panose="02020603050405020304" pitchFamily="18" charset="0"/>
              </a:rPr>
              <a:t>Scalability: The system is designed to be scalable, accommodating future growth and the addition of new devices without compromising performance.</a:t>
            </a:r>
          </a:p>
          <a:p>
            <a:pPr algn="l"/>
            <a:endParaRPr lang="en-US" sz="2000" b="1" dirty="0">
              <a:solidFill>
                <a:schemeClr val="bg1"/>
              </a:solidFill>
              <a:latin typeface="Times New Roman" panose="02020603050405020304" pitchFamily="18" charset="0"/>
              <a:cs typeface="Times New Roman" panose="02020603050405020304" pitchFamily="18" charset="0"/>
            </a:endParaRPr>
          </a:p>
          <a:p>
            <a:pPr algn="l"/>
            <a:r>
              <a:rPr lang="en-US" sz="2000" b="1" dirty="0">
                <a:solidFill>
                  <a:schemeClr val="bg1"/>
                </a:solidFill>
                <a:latin typeface="Times New Roman" panose="02020603050405020304" pitchFamily="18" charset="0"/>
                <a:cs typeface="Times New Roman" panose="02020603050405020304" pitchFamily="18" charset="0"/>
              </a:rPr>
              <a:t>Optimized Performance: Technologies like STP </a:t>
            </a:r>
            <a:r>
              <a:rPr lang="en-US" sz="2000" b="1" dirty="0" err="1">
                <a:solidFill>
                  <a:schemeClr val="bg1"/>
                </a:solidFill>
                <a:latin typeface="Times New Roman" panose="02020603050405020304" pitchFamily="18" charset="0"/>
                <a:cs typeface="Times New Roman" panose="02020603050405020304" pitchFamily="18" charset="0"/>
              </a:rPr>
              <a:t>PortFast</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BPDUguard</a:t>
            </a:r>
            <a:r>
              <a:rPr lang="en-US" sz="2000" b="1" dirty="0">
                <a:solidFill>
                  <a:schemeClr val="bg1"/>
                </a:solidFill>
                <a:latin typeface="Times New Roman" panose="02020603050405020304" pitchFamily="18" charset="0"/>
                <a:cs typeface="Times New Roman" panose="02020603050405020304" pitchFamily="18" charset="0"/>
              </a:rPr>
              <a:t>, and efficient IP management through subnetting and DHCP ensure optimal network performance and swift transitions, reducing latency and enhancing user productivity.</a:t>
            </a:r>
          </a:p>
          <a:p>
            <a:pPr algn="l"/>
            <a:endParaRPr lang="en-US" sz="2000" b="1" dirty="0">
              <a:solidFill>
                <a:schemeClr val="bg1"/>
              </a:solidFill>
              <a:latin typeface="Times New Roman" panose="02020603050405020304" pitchFamily="18" charset="0"/>
              <a:cs typeface="Times New Roman" panose="02020603050405020304" pitchFamily="18" charset="0"/>
            </a:endParaRPr>
          </a:p>
          <a:p>
            <a:pPr algn="l"/>
            <a:r>
              <a:rPr lang="en-US" sz="2000" b="1" dirty="0">
                <a:solidFill>
                  <a:schemeClr val="bg1"/>
                </a:solidFill>
                <a:latin typeface="Times New Roman" panose="02020603050405020304" pitchFamily="18" charset="0"/>
                <a:cs typeface="Times New Roman" panose="02020603050405020304" pitchFamily="18" charset="0"/>
              </a:rPr>
              <a:t>Inter-VLAN Communication: Inter-VLAN routing facilitates seamless communication between different departments, promoting collaboration and operational efficiency.</a:t>
            </a:r>
          </a:p>
          <a:p>
            <a:pPr algn="l"/>
            <a:endParaRPr lang="en-US" sz="2000" b="1" dirty="0">
              <a:solidFill>
                <a:schemeClr val="bg1"/>
              </a:solidFill>
              <a:latin typeface="Times New Roman" panose="02020603050405020304" pitchFamily="18" charset="0"/>
              <a:cs typeface="Times New Roman" panose="02020603050405020304" pitchFamily="18" charset="0"/>
            </a:endParaRPr>
          </a:p>
          <a:p>
            <a:pPr algn="l"/>
            <a:r>
              <a:rPr lang="en-US" sz="2000" b="1" dirty="0">
                <a:solidFill>
                  <a:schemeClr val="bg1"/>
                </a:solidFill>
                <a:latin typeface="Times New Roman" panose="02020603050405020304" pitchFamily="18" charset="0"/>
                <a:cs typeface="Times New Roman" panose="02020603050405020304" pitchFamily="18" charset="0"/>
              </a:rPr>
              <a:t>Dynamic IP Management: DHCP servers automate IP address allocation, simplifying network configuration and management, and reducing administrative overhead.</a:t>
            </a:r>
          </a:p>
        </p:txBody>
      </p:sp>
      <p:sp>
        <p:nvSpPr>
          <p:cNvPr id="9" name="Google Shape;108;p15">
            <a:extLst>
              <a:ext uri="{FF2B5EF4-FFF2-40B4-BE49-F238E27FC236}">
                <a16:creationId xmlns:a16="http://schemas.microsoft.com/office/drawing/2014/main" id="{EE73C23F-B0F1-4F8E-F6AA-D477FA8A0E12}"/>
              </a:ext>
            </a:extLst>
          </p:cNvPr>
          <p:cNvSpPr txBox="1"/>
          <p:nvPr/>
        </p:nvSpPr>
        <p:spPr>
          <a:xfrm>
            <a:off x="16976215" y="9518838"/>
            <a:ext cx="766273" cy="590931"/>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b="1" i="0" u="none" strike="noStrike" cap="none" dirty="0">
                <a:solidFill>
                  <a:srgbClr val="CAF0F8"/>
                </a:solidFill>
                <a:latin typeface="Josefin Sans SemiBold"/>
                <a:ea typeface="Josefin Sans SemiBold"/>
                <a:cs typeface="Josefin Sans SemiBold"/>
                <a:sym typeface="Josefin Sans SemiBold"/>
              </a:rPr>
              <a:t>10</a:t>
            </a:r>
            <a:endParaRPr dirty="0"/>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249"/>
        <p:cNvGrpSpPr/>
        <p:nvPr/>
      </p:nvGrpSpPr>
      <p:grpSpPr>
        <a:xfrm>
          <a:off x="0" y="0"/>
          <a:ext cx="0" cy="0"/>
          <a:chOff x="0" y="0"/>
          <a:chExt cx="0" cy="0"/>
        </a:xfrm>
      </p:grpSpPr>
      <p:pic>
        <p:nvPicPr>
          <p:cNvPr id="250" name="Google Shape;250;p27"/>
          <p:cNvPicPr preferRelativeResize="0"/>
          <p:nvPr/>
        </p:nvPicPr>
        <p:blipFill>
          <a:blip r:embed="rId3">
            <a:alphaModFix/>
          </a:blip>
          <a:stretch>
            <a:fillRect/>
          </a:stretch>
        </p:blipFill>
        <p:spPr>
          <a:xfrm>
            <a:off x="495300" y="-2538150"/>
            <a:ext cx="17297398" cy="15363301"/>
          </a:xfrm>
          <a:prstGeom prst="rect">
            <a:avLst/>
          </a:prstGeom>
          <a:noFill/>
          <a:ln>
            <a:noFill/>
          </a:ln>
        </p:spPr>
      </p:pic>
      <p:sp>
        <p:nvSpPr>
          <p:cNvPr id="5" name="TextBox 4">
            <a:extLst>
              <a:ext uri="{FF2B5EF4-FFF2-40B4-BE49-F238E27FC236}">
                <a16:creationId xmlns:a16="http://schemas.microsoft.com/office/drawing/2014/main" id="{9339BEDE-5007-DB3D-0660-C849E0BF1208}"/>
              </a:ext>
            </a:extLst>
          </p:cNvPr>
          <p:cNvSpPr txBox="1"/>
          <p:nvPr/>
        </p:nvSpPr>
        <p:spPr>
          <a:xfrm>
            <a:off x="4572000" y="4215825"/>
            <a:ext cx="9144000" cy="2677656"/>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In conclusion, the Cisco-based Campus Area Network (CAN) delivers a robust, scalable, and secure infrastructure. It ensures high availability and performance through hierarchical design, redundancy, and efficient management of wireless access and VLANs. The network's security is fortified with comprehensive measures, while dynamic IP management simplifies administration. Overall, the system effectively supports the needs of a modern campus environment.</a:t>
            </a:r>
          </a:p>
        </p:txBody>
      </p:sp>
      <p:sp>
        <p:nvSpPr>
          <p:cNvPr id="8" name="Google Shape;108;p15">
            <a:extLst>
              <a:ext uri="{FF2B5EF4-FFF2-40B4-BE49-F238E27FC236}">
                <a16:creationId xmlns:a16="http://schemas.microsoft.com/office/drawing/2014/main" id="{678209FD-E06E-0B2F-DA59-165204CF8C21}"/>
              </a:ext>
            </a:extLst>
          </p:cNvPr>
          <p:cNvSpPr txBox="1"/>
          <p:nvPr/>
        </p:nvSpPr>
        <p:spPr>
          <a:xfrm>
            <a:off x="16561878" y="9422360"/>
            <a:ext cx="766273" cy="590931"/>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b="1" i="0" u="none" strike="noStrike" cap="none" dirty="0">
                <a:solidFill>
                  <a:srgbClr val="CAF0F8"/>
                </a:solidFill>
                <a:latin typeface="Josefin Sans SemiBold"/>
                <a:ea typeface="Josefin Sans SemiBold"/>
                <a:cs typeface="Josefin Sans SemiBold"/>
                <a:sym typeface="Josefin Sans SemiBold"/>
              </a:rPr>
              <a:t>11</a:t>
            </a:r>
            <a:endParaRPr dirty="0"/>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59"/>
        <p:cNvGrpSpPr/>
        <p:nvPr/>
      </p:nvGrpSpPr>
      <p:grpSpPr>
        <a:xfrm>
          <a:off x="0" y="0"/>
          <a:ext cx="0" cy="0"/>
          <a:chOff x="0" y="0"/>
          <a:chExt cx="0" cy="0"/>
        </a:xfrm>
      </p:grpSpPr>
      <p:pic>
        <p:nvPicPr>
          <p:cNvPr id="160" name="Google Shape;160;p20"/>
          <p:cNvPicPr preferRelativeResize="0"/>
          <p:nvPr/>
        </p:nvPicPr>
        <p:blipFill>
          <a:blip r:embed="rId3">
            <a:alphaModFix/>
          </a:blip>
          <a:stretch>
            <a:fillRect/>
          </a:stretch>
        </p:blipFill>
        <p:spPr>
          <a:xfrm>
            <a:off x="76200" y="-399896"/>
            <a:ext cx="18135598" cy="11086786"/>
          </a:xfrm>
          <a:prstGeom prst="rect">
            <a:avLst/>
          </a:prstGeom>
          <a:noFill/>
          <a:ln>
            <a:noFill/>
          </a:ln>
        </p:spPr>
      </p:pic>
      <p:sp>
        <p:nvSpPr>
          <p:cNvPr id="161" name="Google Shape;161;p20"/>
          <p:cNvSpPr txBox="1"/>
          <p:nvPr/>
        </p:nvSpPr>
        <p:spPr>
          <a:xfrm>
            <a:off x="1965404" y="4048125"/>
            <a:ext cx="14357191" cy="265919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4400" dirty="0">
                <a:solidFill>
                  <a:srgbClr val="FFFFFF"/>
                </a:solidFill>
                <a:latin typeface="Josefin Sans"/>
                <a:sym typeface="Josefin Sans"/>
              </a:rPr>
              <a:t>THANK YOU </a:t>
            </a:r>
            <a:endParaRPr dirty="0"/>
          </a:p>
        </p:txBody>
      </p:sp>
      <p:sp>
        <p:nvSpPr>
          <p:cNvPr id="4" name="Google Shape;108;p15">
            <a:extLst>
              <a:ext uri="{FF2B5EF4-FFF2-40B4-BE49-F238E27FC236}">
                <a16:creationId xmlns:a16="http://schemas.microsoft.com/office/drawing/2014/main" id="{59C6B9EA-678E-1F8F-2155-74E4BA97472D}"/>
              </a:ext>
            </a:extLst>
          </p:cNvPr>
          <p:cNvSpPr txBox="1"/>
          <p:nvPr/>
        </p:nvSpPr>
        <p:spPr>
          <a:xfrm>
            <a:off x="16447577" y="9179472"/>
            <a:ext cx="766273" cy="590931"/>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b="1" i="0" u="none" strike="noStrike" cap="none" dirty="0">
                <a:solidFill>
                  <a:srgbClr val="CAF0F8"/>
                </a:solidFill>
                <a:latin typeface="Josefin Sans SemiBold"/>
                <a:ea typeface="Josefin Sans SemiBold"/>
                <a:cs typeface="Josefin Sans SemiBold"/>
                <a:sym typeface="Josefin Sans SemiBold"/>
              </a:rPr>
              <a:t>12</a:t>
            </a:r>
            <a:endParaRPr dirty="0"/>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02"/>
        <p:cNvGrpSpPr/>
        <p:nvPr/>
      </p:nvGrpSpPr>
      <p:grpSpPr>
        <a:xfrm>
          <a:off x="0" y="0"/>
          <a:ext cx="0" cy="0"/>
          <a:chOff x="0" y="0"/>
          <a:chExt cx="0" cy="0"/>
        </a:xfrm>
      </p:grpSpPr>
      <p:cxnSp>
        <p:nvCxnSpPr>
          <p:cNvPr id="103" name="Google Shape;103;p15"/>
          <p:cNvCxnSpPr/>
          <p:nvPr/>
        </p:nvCxnSpPr>
        <p:spPr>
          <a:xfrm>
            <a:off x="8252481" y="6121947"/>
            <a:ext cx="9032807" cy="0"/>
          </a:xfrm>
          <a:prstGeom prst="straightConnector1">
            <a:avLst/>
          </a:prstGeom>
          <a:noFill/>
          <a:ln w="57150" cap="flat" cmpd="sng">
            <a:solidFill>
              <a:srgbClr val="FFFFFF"/>
            </a:solidFill>
            <a:prstDash val="solid"/>
            <a:round/>
            <a:headEnd type="none" w="sm" len="sm"/>
            <a:tailEnd type="none" w="sm" len="sm"/>
          </a:ln>
        </p:spPr>
      </p:cxnSp>
      <p:cxnSp>
        <p:nvCxnSpPr>
          <p:cNvPr id="104" name="Google Shape;104;p15"/>
          <p:cNvCxnSpPr/>
          <p:nvPr/>
        </p:nvCxnSpPr>
        <p:spPr>
          <a:xfrm>
            <a:off x="8252481" y="6885518"/>
            <a:ext cx="9032807" cy="0"/>
          </a:xfrm>
          <a:prstGeom prst="straightConnector1">
            <a:avLst/>
          </a:prstGeom>
          <a:noFill/>
          <a:ln w="57150" cap="flat" cmpd="sng">
            <a:solidFill>
              <a:srgbClr val="FFFFFF"/>
            </a:solidFill>
            <a:prstDash val="solid"/>
            <a:round/>
            <a:headEnd type="none" w="sm" len="sm"/>
            <a:tailEnd type="none" w="sm" len="sm"/>
          </a:ln>
        </p:spPr>
      </p:cxnSp>
      <p:cxnSp>
        <p:nvCxnSpPr>
          <p:cNvPr id="105" name="Google Shape;105;p15"/>
          <p:cNvCxnSpPr/>
          <p:nvPr/>
        </p:nvCxnSpPr>
        <p:spPr>
          <a:xfrm>
            <a:off x="8226491" y="7619794"/>
            <a:ext cx="9032807" cy="0"/>
          </a:xfrm>
          <a:prstGeom prst="straightConnector1">
            <a:avLst/>
          </a:prstGeom>
          <a:noFill/>
          <a:ln w="57150" cap="flat" cmpd="sng">
            <a:solidFill>
              <a:srgbClr val="FFFFFF"/>
            </a:solidFill>
            <a:prstDash val="solid"/>
            <a:round/>
            <a:headEnd type="none" w="sm" len="sm"/>
            <a:tailEnd type="none" w="sm" len="sm"/>
          </a:ln>
        </p:spPr>
      </p:cxnSp>
      <p:sp>
        <p:nvSpPr>
          <p:cNvPr id="106" name="Google Shape;106;p15"/>
          <p:cNvSpPr txBox="1"/>
          <p:nvPr/>
        </p:nvSpPr>
        <p:spPr>
          <a:xfrm>
            <a:off x="8278469" y="5607597"/>
            <a:ext cx="2665788" cy="44319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b="1" i="0" u="none" strike="noStrike" cap="none" dirty="0">
                <a:solidFill>
                  <a:schemeClr val="bg1"/>
                </a:solidFill>
                <a:latin typeface="Times New Roman" panose="02020603050405020304" pitchFamily="18" charset="0"/>
                <a:ea typeface="Josefin Sans SemiBold"/>
                <a:cs typeface="Times New Roman" panose="02020603050405020304" pitchFamily="18" charset="0"/>
                <a:sym typeface="Josefin Sans SemiBold"/>
              </a:rPr>
              <a:t>Introduction</a:t>
            </a:r>
            <a:endParaRPr sz="2400" dirty="0">
              <a:solidFill>
                <a:schemeClr val="bg1"/>
              </a:solidFill>
              <a:latin typeface="Times New Roman" panose="02020603050405020304" pitchFamily="18" charset="0"/>
              <a:cs typeface="Times New Roman" panose="02020603050405020304" pitchFamily="18" charset="0"/>
            </a:endParaRPr>
          </a:p>
        </p:txBody>
      </p:sp>
      <p:sp>
        <p:nvSpPr>
          <p:cNvPr id="107" name="Google Shape;107;p15"/>
          <p:cNvSpPr txBox="1"/>
          <p:nvPr/>
        </p:nvSpPr>
        <p:spPr>
          <a:xfrm>
            <a:off x="890224" y="1009650"/>
            <a:ext cx="8253776" cy="13525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799" b="0" i="0" u="none" strike="noStrike" cap="none" dirty="0">
                <a:solidFill>
                  <a:srgbClr val="FFFFFF"/>
                </a:solidFill>
                <a:latin typeface="Josefin Sans"/>
                <a:ea typeface="Josefin Sans"/>
                <a:cs typeface="Josefin Sans"/>
                <a:sym typeface="Josefin Sans"/>
              </a:rPr>
              <a:t>Contents</a:t>
            </a:r>
            <a:endParaRPr dirty="0"/>
          </a:p>
        </p:txBody>
      </p:sp>
      <p:sp>
        <p:nvSpPr>
          <p:cNvPr id="109" name="Google Shape;109;p15"/>
          <p:cNvSpPr txBox="1"/>
          <p:nvPr/>
        </p:nvSpPr>
        <p:spPr>
          <a:xfrm>
            <a:off x="8252481" y="7105445"/>
            <a:ext cx="2665788" cy="44319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b="1" dirty="0">
                <a:solidFill>
                  <a:schemeClr val="bg1"/>
                </a:solidFill>
                <a:latin typeface="Times New Roman" panose="02020603050405020304" pitchFamily="18" charset="0"/>
                <a:cs typeface="Times New Roman" panose="02020603050405020304" pitchFamily="18" charset="0"/>
                <a:sym typeface="Josefin Sans SemiBold"/>
              </a:rPr>
              <a:t>Procedure Steps</a:t>
            </a:r>
            <a:endParaRPr sz="2400" dirty="0">
              <a:solidFill>
                <a:schemeClr val="bg1"/>
              </a:solidFill>
              <a:latin typeface="Times New Roman" panose="02020603050405020304" pitchFamily="18" charset="0"/>
              <a:cs typeface="Times New Roman" panose="02020603050405020304" pitchFamily="18" charset="0"/>
            </a:endParaRPr>
          </a:p>
        </p:txBody>
      </p:sp>
      <p:sp>
        <p:nvSpPr>
          <p:cNvPr id="111" name="Google Shape;111;p15"/>
          <p:cNvSpPr txBox="1"/>
          <p:nvPr/>
        </p:nvSpPr>
        <p:spPr>
          <a:xfrm>
            <a:off x="8252480" y="6364991"/>
            <a:ext cx="4606269" cy="44319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b="1" dirty="0">
                <a:solidFill>
                  <a:schemeClr val="bg1"/>
                </a:solidFill>
                <a:latin typeface="Times New Roman" panose="02020603050405020304" pitchFamily="18" charset="0"/>
                <a:cs typeface="Times New Roman" panose="02020603050405020304" pitchFamily="18" charset="0"/>
              </a:rPr>
              <a:t>Key components of a CAN system</a:t>
            </a:r>
            <a:endParaRPr sz="2400" b="1" dirty="0">
              <a:solidFill>
                <a:schemeClr val="bg1"/>
              </a:solidFill>
              <a:latin typeface="Times New Roman" panose="02020603050405020304" pitchFamily="18" charset="0"/>
              <a:cs typeface="Times New Roman" panose="02020603050405020304" pitchFamily="18" charset="0"/>
            </a:endParaRPr>
          </a:p>
        </p:txBody>
      </p:sp>
      <p:pic>
        <p:nvPicPr>
          <p:cNvPr id="113" name="Google Shape;113;p15"/>
          <p:cNvPicPr preferRelativeResize="0"/>
          <p:nvPr/>
        </p:nvPicPr>
        <p:blipFill>
          <a:blip r:embed="rId3">
            <a:alphaModFix/>
          </a:blip>
          <a:stretch>
            <a:fillRect/>
          </a:stretch>
        </p:blipFill>
        <p:spPr>
          <a:xfrm>
            <a:off x="890224" y="3646661"/>
            <a:ext cx="7947682" cy="6408210"/>
          </a:xfrm>
          <a:prstGeom prst="rect">
            <a:avLst/>
          </a:prstGeom>
          <a:noFill/>
          <a:ln>
            <a:noFill/>
          </a:ln>
        </p:spPr>
      </p:pic>
      <p:pic>
        <p:nvPicPr>
          <p:cNvPr id="114" name="Google Shape;114;p15"/>
          <p:cNvPicPr preferRelativeResize="0"/>
          <p:nvPr/>
        </p:nvPicPr>
        <p:blipFill>
          <a:blip r:embed="rId4">
            <a:alphaModFix/>
          </a:blip>
          <a:stretch>
            <a:fillRect/>
          </a:stretch>
        </p:blipFill>
        <p:spPr>
          <a:xfrm>
            <a:off x="9862900" y="-639000"/>
            <a:ext cx="8839201" cy="5175756"/>
          </a:xfrm>
          <a:prstGeom prst="rect">
            <a:avLst/>
          </a:prstGeom>
          <a:noFill/>
          <a:ln>
            <a:noFill/>
          </a:ln>
        </p:spPr>
      </p:pic>
      <p:pic>
        <p:nvPicPr>
          <p:cNvPr id="115" name="Google Shape;115;p15"/>
          <p:cNvPicPr preferRelativeResize="0"/>
          <p:nvPr/>
        </p:nvPicPr>
        <p:blipFill>
          <a:blip r:embed="rId5">
            <a:alphaModFix/>
          </a:blip>
          <a:stretch>
            <a:fillRect/>
          </a:stretch>
        </p:blipFill>
        <p:spPr>
          <a:xfrm>
            <a:off x="11336925" y="0"/>
            <a:ext cx="6951074" cy="5884524"/>
          </a:xfrm>
          <a:prstGeom prst="rect">
            <a:avLst/>
          </a:prstGeom>
          <a:noFill/>
          <a:ln>
            <a:noFill/>
          </a:ln>
        </p:spPr>
      </p:pic>
      <p:cxnSp>
        <p:nvCxnSpPr>
          <p:cNvPr id="2" name="Google Shape;105;p15">
            <a:extLst>
              <a:ext uri="{FF2B5EF4-FFF2-40B4-BE49-F238E27FC236}">
                <a16:creationId xmlns:a16="http://schemas.microsoft.com/office/drawing/2014/main" id="{5D81F35E-6019-681A-F2D9-B551423A746F}"/>
              </a:ext>
            </a:extLst>
          </p:cNvPr>
          <p:cNvCxnSpPr/>
          <p:nvPr/>
        </p:nvCxnSpPr>
        <p:spPr>
          <a:xfrm>
            <a:off x="8278469" y="8339137"/>
            <a:ext cx="9032807" cy="0"/>
          </a:xfrm>
          <a:prstGeom prst="straightConnector1">
            <a:avLst/>
          </a:prstGeom>
          <a:noFill/>
          <a:ln w="57150" cap="flat" cmpd="sng">
            <a:solidFill>
              <a:srgbClr val="FFFFFF"/>
            </a:solidFill>
            <a:prstDash val="solid"/>
            <a:round/>
            <a:headEnd type="none" w="sm" len="sm"/>
            <a:tailEnd type="none" w="sm" len="sm"/>
          </a:ln>
        </p:spPr>
      </p:cxnSp>
      <p:cxnSp>
        <p:nvCxnSpPr>
          <p:cNvPr id="3" name="Google Shape;105;p15">
            <a:extLst>
              <a:ext uri="{FF2B5EF4-FFF2-40B4-BE49-F238E27FC236}">
                <a16:creationId xmlns:a16="http://schemas.microsoft.com/office/drawing/2014/main" id="{A84C94A0-03A7-C97B-2D98-4D98743E6288}"/>
              </a:ext>
            </a:extLst>
          </p:cNvPr>
          <p:cNvCxnSpPr/>
          <p:nvPr/>
        </p:nvCxnSpPr>
        <p:spPr>
          <a:xfrm>
            <a:off x="8226491" y="8891587"/>
            <a:ext cx="9032807" cy="0"/>
          </a:xfrm>
          <a:prstGeom prst="straightConnector1">
            <a:avLst/>
          </a:prstGeom>
          <a:noFill/>
          <a:ln w="57150" cap="flat" cmpd="sng">
            <a:solidFill>
              <a:srgbClr val="FFFFFF"/>
            </a:solidFill>
            <a:prstDash val="solid"/>
            <a:round/>
            <a:headEnd type="none" w="sm" len="sm"/>
            <a:tailEnd type="none" w="sm" len="sm"/>
          </a:ln>
        </p:spPr>
      </p:cxnSp>
      <p:sp>
        <p:nvSpPr>
          <p:cNvPr id="6" name="Google Shape;109;p15">
            <a:extLst>
              <a:ext uri="{FF2B5EF4-FFF2-40B4-BE49-F238E27FC236}">
                <a16:creationId xmlns:a16="http://schemas.microsoft.com/office/drawing/2014/main" id="{AA5F78FD-B993-5BC0-34E7-EA7F536F9CD9}"/>
              </a:ext>
            </a:extLst>
          </p:cNvPr>
          <p:cNvSpPr txBox="1"/>
          <p:nvPr/>
        </p:nvSpPr>
        <p:spPr>
          <a:xfrm>
            <a:off x="8266800" y="7858382"/>
            <a:ext cx="2665788" cy="44319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b="1" dirty="0">
                <a:solidFill>
                  <a:schemeClr val="bg1"/>
                </a:solidFill>
                <a:latin typeface="Times New Roman" panose="02020603050405020304" pitchFamily="18" charset="0"/>
                <a:cs typeface="Times New Roman" panose="02020603050405020304" pitchFamily="18" charset="0"/>
                <a:sym typeface="Josefin Sans SemiBold"/>
              </a:rPr>
              <a:t>Benefits</a:t>
            </a:r>
            <a:endParaRPr sz="2400" dirty="0">
              <a:solidFill>
                <a:schemeClr val="bg1"/>
              </a:solidFill>
              <a:latin typeface="Times New Roman" panose="02020603050405020304" pitchFamily="18" charset="0"/>
              <a:cs typeface="Times New Roman" panose="02020603050405020304" pitchFamily="18" charset="0"/>
            </a:endParaRPr>
          </a:p>
        </p:txBody>
      </p:sp>
      <p:sp>
        <p:nvSpPr>
          <p:cNvPr id="7" name="Google Shape;109;p15">
            <a:extLst>
              <a:ext uri="{FF2B5EF4-FFF2-40B4-BE49-F238E27FC236}">
                <a16:creationId xmlns:a16="http://schemas.microsoft.com/office/drawing/2014/main" id="{D7449463-A2F1-C3D8-2103-8153C8B0CF90}"/>
              </a:ext>
            </a:extLst>
          </p:cNvPr>
          <p:cNvSpPr txBox="1"/>
          <p:nvPr/>
        </p:nvSpPr>
        <p:spPr>
          <a:xfrm>
            <a:off x="8266800" y="8448389"/>
            <a:ext cx="2665788" cy="44319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b="1" dirty="0">
                <a:solidFill>
                  <a:schemeClr val="bg1"/>
                </a:solidFill>
                <a:latin typeface="Times New Roman" panose="02020603050405020304" pitchFamily="18" charset="0"/>
                <a:cs typeface="Times New Roman" panose="02020603050405020304" pitchFamily="18" charset="0"/>
                <a:sym typeface="Josefin Sans SemiBold"/>
              </a:rPr>
              <a:t>Conclusions </a:t>
            </a:r>
            <a:endParaRPr sz="2400" dirty="0">
              <a:solidFill>
                <a:schemeClr val="bg1"/>
              </a:solidFill>
              <a:latin typeface="Times New Roman" panose="02020603050405020304" pitchFamily="18" charset="0"/>
              <a:cs typeface="Times New Roman" panose="02020603050405020304" pitchFamily="18" charset="0"/>
            </a:endParaRPr>
          </a:p>
        </p:txBody>
      </p:sp>
      <p:sp>
        <p:nvSpPr>
          <p:cNvPr id="10" name="Google Shape;108;p15"/>
          <p:cNvSpPr txBox="1"/>
          <p:nvPr/>
        </p:nvSpPr>
        <p:spPr>
          <a:xfrm>
            <a:off x="17014639" y="9586912"/>
            <a:ext cx="766273" cy="590931"/>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b="1" i="0" u="none" strike="noStrike" cap="none" dirty="0">
                <a:solidFill>
                  <a:srgbClr val="CAF0F8"/>
                </a:solidFill>
                <a:latin typeface="Josefin Sans SemiBold"/>
                <a:ea typeface="Josefin Sans SemiBold"/>
                <a:cs typeface="Josefin Sans SemiBold"/>
                <a:sym typeface="Josefin Sans SemiBold"/>
              </a:rPr>
              <a:t>02</a:t>
            </a:r>
            <a:endParaRPr dirty="0"/>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19"/>
        <p:cNvGrpSpPr/>
        <p:nvPr/>
      </p:nvGrpSpPr>
      <p:grpSpPr>
        <a:xfrm>
          <a:off x="0" y="0"/>
          <a:ext cx="0" cy="0"/>
          <a:chOff x="0" y="0"/>
          <a:chExt cx="0" cy="0"/>
        </a:xfrm>
      </p:grpSpPr>
      <p:sp>
        <p:nvSpPr>
          <p:cNvPr id="120" name="Google Shape;120;p16"/>
          <p:cNvSpPr txBox="1"/>
          <p:nvPr/>
        </p:nvSpPr>
        <p:spPr>
          <a:xfrm>
            <a:off x="1965404" y="4048125"/>
            <a:ext cx="14357191" cy="17727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600" b="1" i="0" u="none" strike="noStrike" cap="none" dirty="0">
                <a:solidFill>
                  <a:srgbClr val="FFFFFF"/>
                </a:solidFill>
                <a:latin typeface="Times New Roman" panose="02020603050405020304" pitchFamily="18" charset="0"/>
                <a:ea typeface="Josefin Sans"/>
                <a:cs typeface="Times New Roman" panose="02020603050405020304" pitchFamily="18" charset="0"/>
                <a:sym typeface="Josefin Sans"/>
              </a:rPr>
              <a:t>INTRODUCTION</a:t>
            </a:r>
            <a:endParaRPr sz="9600" b="1" dirty="0">
              <a:latin typeface="Times New Roman" panose="02020603050405020304" pitchFamily="18" charset="0"/>
              <a:cs typeface="Times New Roman" panose="02020603050405020304" pitchFamily="18" charset="0"/>
            </a:endParaRPr>
          </a:p>
        </p:txBody>
      </p:sp>
      <p:pic>
        <p:nvPicPr>
          <p:cNvPr id="2" name="Google Shape;121;p16"/>
          <p:cNvPicPr preferRelativeResize="0"/>
          <p:nvPr/>
        </p:nvPicPr>
        <p:blipFill>
          <a:blip r:embed="rId3">
            <a:alphaModFix/>
          </a:blip>
          <a:stretch>
            <a:fillRect/>
          </a:stretch>
        </p:blipFill>
        <p:spPr>
          <a:xfrm>
            <a:off x="-245351" y="-361287"/>
            <a:ext cx="21519439" cy="14009950"/>
          </a:xfrm>
          <a:prstGeom prst="rect">
            <a:avLst/>
          </a:prstGeom>
          <a:noFill/>
          <a:ln>
            <a:noFill/>
          </a:ln>
        </p:spPr>
      </p:pic>
      <p:sp>
        <p:nvSpPr>
          <p:cNvPr id="5" name="Google Shape;108;p15">
            <a:extLst>
              <a:ext uri="{FF2B5EF4-FFF2-40B4-BE49-F238E27FC236}">
                <a16:creationId xmlns:a16="http://schemas.microsoft.com/office/drawing/2014/main" id="{FA859A01-C7E2-739E-0288-BAE0186918E6}"/>
              </a:ext>
            </a:extLst>
          </p:cNvPr>
          <p:cNvSpPr txBox="1"/>
          <p:nvPr/>
        </p:nvSpPr>
        <p:spPr>
          <a:xfrm>
            <a:off x="16661890" y="9479509"/>
            <a:ext cx="766273" cy="590931"/>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b="1" i="0" u="none" strike="noStrike" cap="none" dirty="0">
                <a:solidFill>
                  <a:srgbClr val="CAF0F8"/>
                </a:solidFill>
                <a:latin typeface="Josefin Sans SemiBold"/>
                <a:ea typeface="Josefin Sans SemiBold"/>
                <a:cs typeface="Josefin Sans SemiBold"/>
                <a:sym typeface="Josefin Sans SemiBold"/>
              </a:rPr>
              <a:t>03</a:t>
            </a:r>
            <a:endParaRPr dirty="0"/>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90"/>
        <p:cNvGrpSpPr/>
        <p:nvPr/>
      </p:nvGrpSpPr>
      <p:grpSpPr>
        <a:xfrm>
          <a:off x="0" y="0"/>
          <a:ext cx="0" cy="0"/>
          <a:chOff x="0" y="0"/>
          <a:chExt cx="0" cy="0"/>
        </a:xfrm>
      </p:grpSpPr>
      <p:pic>
        <p:nvPicPr>
          <p:cNvPr id="98" name="Google Shape;98;p14"/>
          <p:cNvPicPr preferRelativeResize="0"/>
          <p:nvPr/>
        </p:nvPicPr>
        <p:blipFill>
          <a:blip r:embed="rId3">
            <a:alphaModFix/>
          </a:blip>
          <a:stretch>
            <a:fillRect/>
          </a:stretch>
        </p:blipFill>
        <p:spPr>
          <a:xfrm>
            <a:off x="0" y="6711325"/>
            <a:ext cx="18922353" cy="3575675"/>
          </a:xfrm>
          <a:prstGeom prst="rect">
            <a:avLst/>
          </a:prstGeom>
          <a:noFill/>
          <a:ln>
            <a:noFill/>
          </a:ln>
        </p:spPr>
      </p:pic>
      <p:pic>
        <p:nvPicPr>
          <p:cNvPr id="32" name="Google Shape;32;p2" descr="preencoded.png"/>
          <p:cNvPicPr preferRelativeResize="0"/>
          <p:nvPr/>
        </p:nvPicPr>
        <p:blipFill rotWithShape="1">
          <a:blip r:embed="rId4">
            <a:alphaModFix/>
          </a:blip>
          <a:srcRect/>
          <a:stretch/>
        </p:blipFill>
        <p:spPr>
          <a:xfrm>
            <a:off x="9872663" y="1907737"/>
            <a:ext cx="7843837" cy="48035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ED4FFE04-55B5-BCEF-1680-388101648498}"/>
              </a:ext>
            </a:extLst>
          </p:cNvPr>
          <p:cNvSpPr txBox="1"/>
          <p:nvPr/>
        </p:nvSpPr>
        <p:spPr>
          <a:xfrm>
            <a:off x="1900238" y="2042363"/>
            <a:ext cx="7043738" cy="4153253"/>
          </a:xfrm>
          <a:prstGeom prst="rect">
            <a:avLst/>
          </a:prstGeom>
          <a:noFill/>
        </p:spPr>
        <p:txBody>
          <a:bodyPr wrap="square">
            <a:spAutoFit/>
          </a:bodyPr>
          <a:lstStyle/>
          <a:p>
            <a:pPr marL="0" marR="0" lvl="0" indent="0" algn="l" rtl="0">
              <a:lnSpc>
                <a:spcPct val="159942"/>
              </a:lnSpc>
              <a:spcBef>
                <a:spcPts val="0"/>
              </a:spcBef>
              <a:spcAft>
                <a:spcPts val="0"/>
              </a:spcAft>
              <a:buClr>
                <a:srgbClr val="00002E"/>
              </a:buClr>
              <a:buSzPts val="1750"/>
              <a:buFont typeface="PT Sans"/>
              <a:buNone/>
            </a:pPr>
            <a:r>
              <a:rPr lang="en-US" sz="2400" b="0" i="0" u="none" strike="noStrike" cap="none" dirty="0">
                <a:solidFill>
                  <a:schemeClr val="bg1"/>
                </a:solidFill>
                <a:latin typeface="Times New Roman" panose="02020603050405020304" pitchFamily="18" charset="0"/>
                <a:ea typeface="PT Sans"/>
                <a:cs typeface="Times New Roman" panose="02020603050405020304" pitchFamily="18" charset="0"/>
                <a:sym typeface="PT Sans"/>
              </a:rPr>
              <a:t>A Campus Area Network (CAN) is a localized network that interconnects computers, servers, and other digital devices within a specific geographical area, typically a college or university campus. It enables seamless communication, data sharing, and resource access among the various academic, administrative, and research facilities within the campus.</a:t>
            </a:r>
            <a:endParaRPr lang="en-US" sz="2400"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sp>
        <p:nvSpPr>
          <p:cNvPr id="7" name="Google Shape;108;p15">
            <a:extLst>
              <a:ext uri="{FF2B5EF4-FFF2-40B4-BE49-F238E27FC236}">
                <a16:creationId xmlns:a16="http://schemas.microsoft.com/office/drawing/2014/main" id="{418E5949-D9FC-83B8-1564-BF604FE1ABD7}"/>
              </a:ext>
            </a:extLst>
          </p:cNvPr>
          <p:cNvSpPr txBox="1"/>
          <p:nvPr/>
        </p:nvSpPr>
        <p:spPr>
          <a:xfrm>
            <a:off x="16490440" y="9150897"/>
            <a:ext cx="766273" cy="590931"/>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b="1" i="0" u="none" strike="noStrike" cap="none" dirty="0">
                <a:solidFill>
                  <a:srgbClr val="CAF0F8"/>
                </a:solidFill>
                <a:latin typeface="Josefin Sans SemiBold"/>
                <a:ea typeface="Josefin Sans SemiBold"/>
                <a:cs typeface="Josefin Sans SemiBold"/>
                <a:sym typeface="Josefin Sans SemiBold"/>
              </a:rPr>
              <a:t>04</a:t>
            </a:r>
            <a:endParaRPr dirty="0"/>
          </a:p>
        </p:txBody>
      </p:sp>
    </p:spTree>
    <p:extLst>
      <p:ext uri="{BB962C8B-B14F-4D97-AF65-F5344CB8AC3E}">
        <p14:creationId xmlns:p14="http://schemas.microsoft.com/office/powerpoint/2010/main" val="1084988124"/>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90"/>
        <p:cNvGrpSpPr/>
        <p:nvPr/>
      </p:nvGrpSpPr>
      <p:grpSpPr>
        <a:xfrm>
          <a:off x="0" y="0"/>
          <a:ext cx="0" cy="0"/>
          <a:chOff x="0" y="0"/>
          <a:chExt cx="0" cy="0"/>
        </a:xfrm>
      </p:grpSpPr>
      <p:pic>
        <p:nvPicPr>
          <p:cNvPr id="98" name="Google Shape;98;p14"/>
          <p:cNvPicPr preferRelativeResize="0"/>
          <p:nvPr/>
        </p:nvPicPr>
        <p:blipFill>
          <a:blip r:embed="rId5">
            <a:alphaModFix/>
          </a:blip>
          <a:stretch>
            <a:fillRect/>
          </a:stretch>
        </p:blipFill>
        <p:spPr>
          <a:xfrm>
            <a:off x="0" y="6711325"/>
            <a:ext cx="18922353" cy="3575675"/>
          </a:xfrm>
          <a:prstGeom prst="rect">
            <a:avLst/>
          </a:prstGeom>
          <a:noFill/>
          <a:ln>
            <a:noFill/>
          </a:ln>
        </p:spPr>
      </p:pic>
      <p:pic>
        <p:nvPicPr>
          <p:cNvPr id="2" name="Recording 2024-05-19 112108">
            <a:hlinkClick r:id="" action="ppaction://media"/>
            <a:extLst>
              <a:ext uri="{FF2B5EF4-FFF2-40B4-BE49-F238E27FC236}">
                <a16:creationId xmlns:a16="http://schemas.microsoft.com/office/drawing/2014/main" id="{E9A5409D-0CB0-E154-11B0-1CC36752DEF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843213" y="1442151"/>
            <a:ext cx="11744325" cy="6517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Google Shape;108;p15">
            <a:extLst>
              <a:ext uri="{FF2B5EF4-FFF2-40B4-BE49-F238E27FC236}">
                <a16:creationId xmlns:a16="http://schemas.microsoft.com/office/drawing/2014/main" id="{D351498D-FD70-569D-E802-F0A581C8E6BC}"/>
              </a:ext>
            </a:extLst>
          </p:cNvPr>
          <p:cNvSpPr txBox="1"/>
          <p:nvPr/>
        </p:nvSpPr>
        <p:spPr>
          <a:xfrm>
            <a:off x="16576165" y="9165185"/>
            <a:ext cx="766273" cy="590931"/>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b="1" i="0" u="none" strike="noStrike" cap="none" dirty="0">
                <a:solidFill>
                  <a:srgbClr val="CAF0F8"/>
                </a:solidFill>
                <a:latin typeface="Josefin Sans SemiBold"/>
                <a:ea typeface="Josefin Sans SemiBold"/>
                <a:cs typeface="Josefin Sans SemiBold"/>
                <a:sym typeface="Josefin Sans SemiBold"/>
              </a:rPr>
              <a:t>05</a:t>
            </a:r>
            <a:endParaRPr dirty="0"/>
          </a:p>
        </p:txBody>
      </p:sp>
      <p:sp>
        <p:nvSpPr>
          <p:cNvPr id="6" name="TextBox 5">
            <a:extLst>
              <a:ext uri="{FF2B5EF4-FFF2-40B4-BE49-F238E27FC236}">
                <a16:creationId xmlns:a16="http://schemas.microsoft.com/office/drawing/2014/main" id="{1B38D8A2-F43F-0C5F-DC9B-B7E75B1A9842}"/>
              </a:ext>
            </a:extLst>
          </p:cNvPr>
          <p:cNvSpPr txBox="1"/>
          <p:nvPr/>
        </p:nvSpPr>
        <p:spPr>
          <a:xfrm>
            <a:off x="5390107" y="8444739"/>
            <a:ext cx="7252306" cy="400110"/>
          </a:xfrm>
          <a:prstGeom prst="rect">
            <a:avLst/>
          </a:prstGeom>
          <a:noFill/>
        </p:spPr>
        <p:txBody>
          <a:bodyPr wrap="none" rtlCol="0">
            <a:spAutoFit/>
          </a:bodyPr>
          <a:lstStyle/>
          <a:p>
            <a:pPr algn="ctr"/>
            <a:r>
              <a:rPr lang="en-US" sz="2000" b="1">
                <a:solidFill>
                  <a:schemeClr val="bg1"/>
                </a:solidFill>
                <a:latin typeface="Times New Roman" panose="02020603050405020304" pitchFamily="18" charset="0"/>
                <a:cs typeface="Times New Roman" panose="02020603050405020304" pitchFamily="18" charset="0"/>
              </a:rPr>
              <a:t>FIGURE 1 </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a:solidFill>
                  <a:schemeClr val="bg1"/>
                </a:solidFill>
                <a:latin typeface="Times New Roman" panose="02020603050405020304" pitchFamily="18" charset="0"/>
                <a:cs typeface="Times New Roman" panose="02020603050405020304" pitchFamily="18" charset="0"/>
              </a:rPr>
              <a:t>CONFIGURING CAMPUS NETWORK SYSTEM </a:t>
            </a:r>
            <a:endParaRPr lang="en-US" sz="20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65"/>
        <p:cNvGrpSpPr/>
        <p:nvPr/>
      </p:nvGrpSpPr>
      <p:grpSpPr>
        <a:xfrm>
          <a:off x="0" y="0"/>
          <a:ext cx="0" cy="0"/>
          <a:chOff x="0" y="0"/>
          <a:chExt cx="0" cy="0"/>
        </a:xfrm>
      </p:grpSpPr>
      <p:pic>
        <p:nvPicPr>
          <p:cNvPr id="166" name="Google Shape;166;p21"/>
          <p:cNvPicPr preferRelativeResize="0"/>
          <p:nvPr/>
        </p:nvPicPr>
        <p:blipFill>
          <a:blip r:embed="rId3">
            <a:alphaModFix/>
          </a:blip>
          <a:stretch>
            <a:fillRect/>
          </a:stretch>
        </p:blipFill>
        <p:spPr>
          <a:xfrm>
            <a:off x="10242925" y="0"/>
            <a:ext cx="8239125" cy="10287000"/>
          </a:xfrm>
          <a:prstGeom prst="rect">
            <a:avLst/>
          </a:prstGeom>
          <a:noFill/>
          <a:ln>
            <a:noFill/>
          </a:ln>
        </p:spPr>
      </p:pic>
      <p:sp>
        <p:nvSpPr>
          <p:cNvPr id="167" name="Google Shape;167;p21"/>
          <p:cNvSpPr txBox="1"/>
          <p:nvPr/>
        </p:nvSpPr>
        <p:spPr>
          <a:xfrm>
            <a:off x="1028700" y="740958"/>
            <a:ext cx="9408297" cy="166199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1" dirty="0">
                <a:solidFill>
                  <a:schemeClr val="bg1"/>
                </a:solidFill>
                <a:latin typeface="Times New Roman" panose="02020603050405020304" pitchFamily="18" charset="0"/>
                <a:cs typeface="Times New Roman" panose="02020603050405020304" pitchFamily="18" charset="0"/>
              </a:rPr>
              <a:t>KEY COMPONENTS OF CAN SYSTEM </a:t>
            </a:r>
            <a:endParaRPr sz="5400" b="1" dirty="0">
              <a:solidFill>
                <a:schemeClr val="bg1"/>
              </a:solidFill>
              <a:latin typeface="Times New Roman" panose="02020603050405020304" pitchFamily="18" charset="0"/>
              <a:cs typeface="Times New Roman" panose="02020603050405020304" pitchFamily="18" charset="0"/>
            </a:endParaRPr>
          </a:p>
        </p:txBody>
      </p:sp>
      <p:sp>
        <p:nvSpPr>
          <p:cNvPr id="169" name="Google Shape;169;p21"/>
          <p:cNvSpPr txBox="1"/>
          <p:nvPr/>
        </p:nvSpPr>
        <p:spPr>
          <a:xfrm>
            <a:off x="6181807" y="3198229"/>
            <a:ext cx="4032753"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a:solidFill>
                  <a:schemeClr val="bg2">
                    <a:lumMod val="20000"/>
                    <a:lumOff val="80000"/>
                  </a:schemeClr>
                </a:solidFill>
                <a:latin typeface="Times New Roman" panose="02020603050405020304" pitchFamily="18" charset="0"/>
                <a:cs typeface="Times New Roman" panose="02020603050405020304" pitchFamily="18" charset="0"/>
              </a:rPr>
              <a:t>Wireless Access</a:t>
            </a:r>
            <a:endParaRPr sz="3200" b="1" dirty="0">
              <a:solidFill>
                <a:schemeClr val="bg2">
                  <a:lumMod val="20000"/>
                  <a:lumOff val="80000"/>
                </a:schemeClr>
              </a:solidFill>
              <a:latin typeface="Times New Roman" panose="02020603050405020304" pitchFamily="18" charset="0"/>
              <a:cs typeface="Times New Roman" panose="02020603050405020304" pitchFamily="18" charset="0"/>
            </a:endParaRPr>
          </a:p>
        </p:txBody>
      </p:sp>
      <p:sp>
        <p:nvSpPr>
          <p:cNvPr id="170" name="Google Shape;170;p21"/>
          <p:cNvSpPr txBox="1"/>
          <p:nvPr/>
        </p:nvSpPr>
        <p:spPr>
          <a:xfrm>
            <a:off x="1047501" y="6368785"/>
            <a:ext cx="3870752"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a:solidFill>
                  <a:srgbClr val="CAF0F8"/>
                </a:solidFill>
                <a:latin typeface="Josefin Sans SemiBold"/>
                <a:sym typeface="Josefin Sans SemiBold"/>
              </a:rPr>
              <a:t>Network Servers </a:t>
            </a:r>
            <a:endParaRPr dirty="0"/>
          </a:p>
        </p:txBody>
      </p:sp>
      <p:sp>
        <p:nvSpPr>
          <p:cNvPr id="171" name="Google Shape;171;p21"/>
          <p:cNvSpPr txBox="1"/>
          <p:nvPr/>
        </p:nvSpPr>
        <p:spPr>
          <a:xfrm>
            <a:off x="6210172" y="6370434"/>
            <a:ext cx="4032753"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a:solidFill>
                  <a:srgbClr val="CAF0F8"/>
                </a:solidFill>
                <a:latin typeface="Josefin Sans SemiBold"/>
                <a:sym typeface="Josefin Sans SemiBold"/>
              </a:rPr>
              <a:t>Routers &amp; Firewalls </a:t>
            </a:r>
            <a:endParaRPr dirty="0"/>
          </a:p>
        </p:txBody>
      </p:sp>
      <p:sp>
        <p:nvSpPr>
          <p:cNvPr id="172" name="Google Shape;172;p21"/>
          <p:cNvSpPr txBox="1"/>
          <p:nvPr/>
        </p:nvSpPr>
        <p:spPr>
          <a:xfrm>
            <a:off x="1028700" y="3873187"/>
            <a:ext cx="4573205" cy="1969770"/>
          </a:xfrm>
          <a:prstGeom prst="rect">
            <a:avLst/>
          </a:prstGeom>
          <a:noFill/>
          <a:ln>
            <a:noFill/>
          </a:ln>
        </p:spPr>
        <p:txBody>
          <a:bodyPr spcFirstLastPara="1" wrap="square" lIns="0" tIns="0" rIns="0" bIns="0" anchor="t" anchorCtr="0">
            <a:spAutoFit/>
          </a:bodyPr>
          <a:lstStyle/>
          <a:p>
            <a:pPr marL="0" marR="0" lvl="0" indent="0" algn="l" rtl="0">
              <a:lnSpc>
                <a:spcPct val="159942"/>
              </a:lnSpc>
              <a:spcBef>
                <a:spcPts val="0"/>
              </a:spcBef>
              <a:spcAft>
                <a:spcPts val="0"/>
              </a:spcAft>
              <a:buClr>
                <a:srgbClr val="00002E"/>
              </a:buClr>
              <a:buSzPts val="1750"/>
              <a:buFont typeface="PT Sans"/>
              <a:buNone/>
            </a:pPr>
            <a:r>
              <a:rPr lang="en-US" sz="2000" b="1" i="0" u="none" strike="noStrike" cap="none" dirty="0">
                <a:solidFill>
                  <a:schemeClr val="bg1"/>
                </a:solidFill>
                <a:latin typeface="Times New Roman" panose="02020603050405020304" pitchFamily="18" charset="0"/>
                <a:ea typeface="PT Sans"/>
                <a:cs typeface="Times New Roman" panose="02020603050405020304" pitchFamily="18" charset="0"/>
                <a:sym typeface="PT Sans"/>
              </a:rPr>
              <a:t>Ethernet switches interconnect various devices and network segments, enabling efficient data communication across the campus area network.</a:t>
            </a:r>
            <a:endParaRPr lang="en-US" sz="2000" b="1"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sp>
        <p:nvSpPr>
          <p:cNvPr id="173" name="Google Shape;173;p21"/>
          <p:cNvSpPr txBox="1"/>
          <p:nvPr/>
        </p:nvSpPr>
        <p:spPr>
          <a:xfrm>
            <a:off x="6181807" y="3882923"/>
            <a:ext cx="3870752" cy="215443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1" i="0" u="none" strike="noStrike" cap="none" dirty="0">
                <a:solidFill>
                  <a:schemeClr val="bg1"/>
                </a:solidFill>
                <a:latin typeface="Times New Roman" panose="02020603050405020304" pitchFamily="18" charset="0"/>
                <a:ea typeface="PT Sans"/>
                <a:cs typeface="Times New Roman" panose="02020603050405020304" pitchFamily="18" charset="0"/>
                <a:sym typeface="PT Sans"/>
              </a:rPr>
              <a:t>Strategically placed wireless access points provide seamless wireless connectivity for mobile devices and enable untethered access to network</a:t>
            </a:r>
            <a:endParaRPr sz="2000" b="1" dirty="0">
              <a:solidFill>
                <a:schemeClr val="bg1"/>
              </a:solidFill>
              <a:latin typeface="Times New Roman" panose="02020603050405020304" pitchFamily="18" charset="0"/>
              <a:cs typeface="Times New Roman" panose="02020603050405020304" pitchFamily="18" charset="0"/>
            </a:endParaRPr>
          </a:p>
        </p:txBody>
      </p:sp>
      <p:sp>
        <p:nvSpPr>
          <p:cNvPr id="174" name="Google Shape;174;p21"/>
          <p:cNvSpPr txBox="1"/>
          <p:nvPr/>
        </p:nvSpPr>
        <p:spPr>
          <a:xfrm>
            <a:off x="884875" y="7242170"/>
            <a:ext cx="4717030" cy="1969770"/>
          </a:xfrm>
          <a:prstGeom prst="rect">
            <a:avLst/>
          </a:prstGeom>
          <a:noFill/>
          <a:ln>
            <a:noFill/>
          </a:ln>
        </p:spPr>
        <p:txBody>
          <a:bodyPr spcFirstLastPara="1" wrap="square" lIns="0" tIns="0" rIns="0" bIns="0" anchor="t" anchorCtr="0">
            <a:spAutoFit/>
          </a:bodyPr>
          <a:lstStyle/>
          <a:p>
            <a:pPr marL="0" marR="0" lvl="0" indent="0" algn="l" rtl="0">
              <a:lnSpc>
                <a:spcPct val="159942"/>
              </a:lnSpc>
              <a:spcBef>
                <a:spcPts val="0"/>
              </a:spcBef>
              <a:spcAft>
                <a:spcPts val="0"/>
              </a:spcAft>
              <a:buClr>
                <a:srgbClr val="00002E"/>
              </a:buClr>
              <a:buSzPts val="1750"/>
              <a:buFont typeface="PT Sans"/>
              <a:buNone/>
            </a:pPr>
            <a:r>
              <a:rPr lang="en-US" sz="2000" b="1" i="0" u="none" strike="noStrike" cap="none" dirty="0">
                <a:solidFill>
                  <a:schemeClr val="bg1"/>
                </a:solidFill>
                <a:latin typeface="Times New Roman" panose="02020603050405020304" pitchFamily="18" charset="0"/>
                <a:ea typeface="PT Sans"/>
                <a:cs typeface="Times New Roman" panose="02020603050405020304" pitchFamily="18" charset="0"/>
                <a:sym typeface="PT Sans"/>
              </a:rPr>
              <a:t>Powerful network servers host critical applications, manage user accounts, and provide centralized storage and computing resources for the campus community.</a:t>
            </a:r>
            <a:endParaRPr lang="en-US" sz="2000" b="1"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sp>
        <p:nvSpPr>
          <p:cNvPr id="175" name="Google Shape;175;p21"/>
          <p:cNvSpPr txBox="1"/>
          <p:nvPr/>
        </p:nvSpPr>
        <p:spPr>
          <a:xfrm>
            <a:off x="6262808" y="7080426"/>
            <a:ext cx="3980117" cy="2462213"/>
          </a:xfrm>
          <a:prstGeom prst="rect">
            <a:avLst/>
          </a:prstGeom>
          <a:noFill/>
          <a:ln>
            <a:noFill/>
          </a:ln>
        </p:spPr>
        <p:txBody>
          <a:bodyPr spcFirstLastPara="1" wrap="square" lIns="0" tIns="0" rIns="0" bIns="0" anchor="t" anchorCtr="0">
            <a:spAutoFit/>
          </a:bodyPr>
          <a:lstStyle/>
          <a:p>
            <a:pPr marL="0" marR="0" lvl="0" indent="0" algn="l" rtl="0">
              <a:lnSpc>
                <a:spcPct val="159942"/>
              </a:lnSpc>
              <a:spcBef>
                <a:spcPts val="0"/>
              </a:spcBef>
              <a:spcAft>
                <a:spcPts val="0"/>
              </a:spcAft>
              <a:buClr>
                <a:srgbClr val="00002E"/>
              </a:buClr>
              <a:buSzPts val="1750"/>
              <a:buFont typeface="PT Sans"/>
              <a:buNone/>
            </a:pPr>
            <a:r>
              <a:rPr lang="en-US" sz="2000" b="1" i="0" u="none" strike="noStrike" cap="none" dirty="0">
                <a:solidFill>
                  <a:schemeClr val="bg1"/>
                </a:solidFill>
                <a:latin typeface="Times New Roman" panose="02020603050405020304" pitchFamily="18" charset="0"/>
                <a:ea typeface="PT Sans"/>
                <a:cs typeface="Times New Roman" panose="02020603050405020304" pitchFamily="18" charset="0"/>
                <a:sym typeface="PT Sans"/>
              </a:rPr>
              <a:t>Routers and firewalls regulate network traffic, enforce security policies, and ensure secure connectivity between the CAN and external networks.</a:t>
            </a:r>
            <a:endParaRPr lang="en-US" sz="2000" b="1"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176" name="Google Shape;176;p21"/>
          <p:cNvPicPr preferRelativeResize="0"/>
          <p:nvPr/>
        </p:nvPicPr>
        <p:blipFill>
          <a:blip r:embed="rId4">
            <a:alphaModFix/>
          </a:blip>
          <a:stretch>
            <a:fillRect/>
          </a:stretch>
        </p:blipFill>
        <p:spPr>
          <a:xfrm>
            <a:off x="10940682" y="1896435"/>
            <a:ext cx="6507989" cy="5923274"/>
          </a:xfrm>
          <a:prstGeom prst="rect">
            <a:avLst/>
          </a:prstGeom>
          <a:noFill/>
          <a:ln>
            <a:noFill/>
          </a:ln>
        </p:spPr>
      </p:pic>
      <p:sp>
        <p:nvSpPr>
          <p:cNvPr id="2" name="Google Shape;169;p21">
            <a:extLst>
              <a:ext uri="{FF2B5EF4-FFF2-40B4-BE49-F238E27FC236}">
                <a16:creationId xmlns:a16="http://schemas.microsoft.com/office/drawing/2014/main" id="{9B4C6ACD-AB7F-2012-35D8-31EF983B0403}"/>
              </a:ext>
            </a:extLst>
          </p:cNvPr>
          <p:cNvSpPr txBox="1"/>
          <p:nvPr/>
        </p:nvSpPr>
        <p:spPr>
          <a:xfrm>
            <a:off x="1047501" y="3195848"/>
            <a:ext cx="4032753" cy="615553"/>
          </a:xfrm>
          <a:prstGeom prst="rect">
            <a:avLst/>
          </a:prstGeom>
          <a:noFill/>
          <a:ln>
            <a:noFill/>
          </a:ln>
        </p:spPr>
        <p:txBody>
          <a:bodyPr spcFirstLastPara="1" wrap="square" lIns="0" tIns="0" rIns="0" bIns="0" anchor="t" anchorCtr="0">
            <a:spAutoFit/>
          </a:bodyPr>
          <a:lstStyle/>
          <a:p>
            <a:pPr marL="0" marR="0" lvl="0" indent="0" algn="l" rtl="0">
              <a:lnSpc>
                <a:spcPct val="125011"/>
              </a:lnSpc>
              <a:spcBef>
                <a:spcPts val="0"/>
              </a:spcBef>
              <a:spcAft>
                <a:spcPts val="0"/>
              </a:spcAft>
              <a:buClr>
                <a:srgbClr val="2D4DF2"/>
              </a:buClr>
              <a:buSzPts val="2187"/>
              <a:buFont typeface="Nunito"/>
              <a:buNone/>
            </a:pPr>
            <a:r>
              <a:rPr lang="en-US" sz="3200" b="1" i="0" u="none" strike="noStrike" cap="none" dirty="0">
                <a:solidFill>
                  <a:schemeClr val="bg2">
                    <a:lumMod val="20000"/>
                    <a:lumOff val="80000"/>
                  </a:schemeClr>
                </a:solidFill>
                <a:latin typeface="Times New Roman" panose="02020603050405020304" pitchFamily="18" charset="0"/>
                <a:ea typeface="Nunito"/>
                <a:cs typeface="Times New Roman" panose="02020603050405020304" pitchFamily="18" charset="0"/>
                <a:sym typeface="Nunito"/>
              </a:rPr>
              <a:t>Ethernet Switches</a:t>
            </a:r>
            <a:endParaRPr lang="en-US" sz="3200" b="0" i="0" u="none" strike="noStrike" cap="none" dirty="0">
              <a:solidFill>
                <a:schemeClr val="bg2">
                  <a:lumMod val="20000"/>
                  <a:lumOff val="80000"/>
                </a:schemeClr>
              </a:solidFill>
              <a:latin typeface="Times New Roman" panose="02020603050405020304" pitchFamily="18" charset="0"/>
              <a:ea typeface="Calibri"/>
              <a:cs typeface="Times New Roman" panose="02020603050405020304" pitchFamily="18" charset="0"/>
              <a:sym typeface="Calibri"/>
            </a:endParaRPr>
          </a:p>
        </p:txBody>
      </p:sp>
      <p:sp>
        <p:nvSpPr>
          <p:cNvPr id="5" name="Google Shape;108;p15">
            <a:extLst>
              <a:ext uri="{FF2B5EF4-FFF2-40B4-BE49-F238E27FC236}">
                <a16:creationId xmlns:a16="http://schemas.microsoft.com/office/drawing/2014/main" id="{38081E2C-3D1D-1438-60CA-2E2ED7B4924B}"/>
              </a:ext>
            </a:extLst>
          </p:cNvPr>
          <p:cNvSpPr txBox="1"/>
          <p:nvPr/>
        </p:nvSpPr>
        <p:spPr>
          <a:xfrm>
            <a:off x="16790477" y="9567716"/>
            <a:ext cx="766273" cy="590931"/>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b="1" i="0" u="none" strike="noStrike" cap="none" dirty="0">
                <a:solidFill>
                  <a:srgbClr val="CAF0F8"/>
                </a:solidFill>
                <a:latin typeface="Josefin Sans SemiBold"/>
                <a:ea typeface="Josefin Sans SemiBold"/>
                <a:cs typeface="Josefin Sans SemiBold"/>
                <a:sym typeface="Josefin Sans SemiBold"/>
              </a:rPr>
              <a:t>06</a:t>
            </a:r>
            <a:endParaRPr dirty="0"/>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34"/>
        <p:cNvGrpSpPr/>
        <p:nvPr/>
      </p:nvGrpSpPr>
      <p:grpSpPr>
        <a:xfrm>
          <a:off x="0" y="0"/>
          <a:ext cx="0" cy="0"/>
          <a:chOff x="0" y="0"/>
          <a:chExt cx="0" cy="0"/>
        </a:xfrm>
      </p:grpSpPr>
      <p:pic>
        <p:nvPicPr>
          <p:cNvPr id="135" name="Google Shape;135;p18"/>
          <p:cNvPicPr preferRelativeResize="0"/>
          <p:nvPr/>
        </p:nvPicPr>
        <p:blipFill>
          <a:blip r:embed="rId3">
            <a:alphaModFix/>
          </a:blip>
          <a:stretch>
            <a:fillRect/>
          </a:stretch>
        </p:blipFill>
        <p:spPr>
          <a:xfrm>
            <a:off x="-210919" y="-539574"/>
            <a:ext cx="7927875" cy="11365393"/>
          </a:xfrm>
          <a:prstGeom prst="rect">
            <a:avLst/>
          </a:prstGeom>
          <a:noFill/>
          <a:ln>
            <a:noFill/>
          </a:ln>
        </p:spPr>
      </p:pic>
      <p:sp>
        <p:nvSpPr>
          <p:cNvPr id="3" name="TextBox 2">
            <a:extLst>
              <a:ext uri="{FF2B5EF4-FFF2-40B4-BE49-F238E27FC236}">
                <a16:creationId xmlns:a16="http://schemas.microsoft.com/office/drawing/2014/main" id="{CE7A8E94-8C13-9195-76D4-9834B71A71D1}"/>
              </a:ext>
            </a:extLst>
          </p:cNvPr>
          <p:cNvSpPr txBox="1"/>
          <p:nvPr/>
        </p:nvSpPr>
        <p:spPr>
          <a:xfrm>
            <a:off x="8291797" y="2324896"/>
            <a:ext cx="9252284" cy="7792646"/>
          </a:xfrm>
          <a:prstGeom prst="rect">
            <a:avLst/>
          </a:prstGeom>
          <a:noFill/>
        </p:spPr>
        <p:txBody>
          <a:bodyPr wrap="square">
            <a:spAutoFit/>
          </a:bodyPr>
          <a:lstStyle/>
          <a:p>
            <a:pPr marL="0" marR="0">
              <a:lnSpc>
                <a:spcPct val="107000"/>
              </a:lnSpc>
              <a:spcBef>
                <a:spcPts val="0"/>
              </a:spcBef>
              <a:spcAft>
                <a:spcPts val="800"/>
              </a:spcAft>
            </a:pPr>
            <a:r>
              <a:rPr lang="en-US" sz="2000" b="1" dirty="0">
                <a:solidFill>
                  <a:schemeClr val="bg1"/>
                </a:solidFill>
                <a:effectLst/>
                <a:latin typeface="Times New Roman" panose="02020603050405020304" pitchFamily="18" charset="0"/>
                <a:ea typeface="Times New Roman" panose="02020603050405020304" pitchFamily="18" charset="0"/>
              </a:rPr>
              <a:t>Hierarchical Design: Implementing a hierarchical network model with redundancy to enhance resilience.</a:t>
            </a:r>
          </a:p>
          <a:p>
            <a:pPr marL="0" marR="0">
              <a:lnSpc>
                <a:spcPct val="107000"/>
              </a:lnSpc>
              <a:spcBef>
                <a:spcPts val="0"/>
              </a:spcBef>
              <a:spcAft>
                <a:spcPts val="800"/>
              </a:spcAft>
            </a:pPr>
            <a:endParaRPr lang="en-US" sz="2000" b="1" dirty="0">
              <a:solidFill>
                <a:schemeClr val="bg1"/>
              </a:solidFill>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2000" b="1" dirty="0">
                <a:solidFill>
                  <a:schemeClr val="bg1"/>
                </a:solidFill>
                <a:effectLst/>
                <a:latin typeface="Times New Roman" panose="02020603050405020304" pitchFamily="18" charset="0"/>
                <a:ea typeface="Times New Roman" panose="02020603050405020304" pitchFamily="18" charset="0"/>
              </a:rPr>
              <a:t>ISPs: Establishing connectivity to an  ISP Router within the network infrastructure.</a:t>
            </a:r>
          </a:p>
          <a:p>
            <a:pPr marL="0" marR="0">
              <a:lnSpc>
                <a:spcPct val="107000"/>
              </a:lnSpc>
              <a:spcBef>
                <a:spcPts val="0"/>
              </a:spcBef>
              <a:spcAft>
                <a:spcPts val="800"/>
              </a:spcAft>
            </a:pPr>
            <a:endParaRPr lang="en-US" sz="2000" b="1" dirty="0">
              <a:solidFill>
                <a:schemeClr val="bg1"/>
              </a:solidFill>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2000" b="1" dirty="0">
                <a:solidFill>
                  <a:schemeClr val="bg1"/>
                </a:solidFill>
                <a:effectLst/>
                <a:latin typeface="Times New Roman" panose="02020603050405020304" pitchFamily="18" charset="0"/>
                <a:ea typeface="Times New Roman" panose="02020603050405020304" pitchFamily="18" charset="0"/>
              </a:rPr>
              <a:t>WLAN: Equipping each department with a Wireless Access Point (WAP) to provide Wi-Fi access for employees, corporate users, external auditors, and guests, all centrally managed by a Wireless LAN Controller (WLC).</a:t>
            </a:r>
          </a:p>
          <a:p>
            <a:pPr marL="0" marR="0">
              <a:lnSpc>
                <a:spcPct val="107000"/>
              </a:lnSpc>
              <a:spcBef>
                <a:spcPts val="0"/>
              </a:spcBef>
              <a:spcAft>
                <a:spcPts val="800"/>
              </a:spcAft>
            </a:pPr>
            <a:endParaRPr lang="en-US" sz="2000" b="1" dirty="0">
              <a:solidFill>
                <a:schemeClr val="bg1"/>
              </a:solidFill>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2000" b="1" dirty="0">
                <a:solidFill>
                  <a:schemeClr val="bg1"/>
                </a:solidFill>
                <a:effectLst/>
                <a:latin typeface="Times New Roman" panose="02020603050405020304" pitchFamily="18" charset="0"/>
                <a:ea typeface="Times New Roman" panose="02020603050405020304" pitchFamily="18" charset="0"/>
              </a:rPr>
              <a:t>VLAN: Maintaining VLANs with IDs: 10 for Management, 20 for LAN, 50 for WLAN, and 199 for Blackhole, where all unused ports are placed.</a:t>
            </a:r>
          </a:p>
          <a:p>
            <a:pPr marL="0" marR="0">
              <a:lnSpc>
                <a:spcPct val="107000"/>
              </a:lnSpc>
              <a:spcBef>
                <a:spcPts val="0"/>
              </a:spcBef>
              <a:spcAft>
                <a:spcPts val="800"/>
              </a:spcAft>
            </a:pPr>
            <a:endParaRPr lang="en-US" sz="2000" b="1" dirty="0">
              <a:solidFill>
                <a:schemeClr val="bg1"/>
              </a:solidFill>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2000" b="1" dirty="0">
                <a:solidFill>
                  <a:schemeClr val="bg1"/>
                </a:solidFill>
                <a:effectLst/>
                <a:latin typeface="Times New Roman" panose="02020603050405020304" pitchFamily="18" charset="0"/>
                <a:ea typeface="Times New Roman" panose="02020603050405020304" pitchFamily="18" charset="0"/>
              </a:rPr>
              <a:t>EtherChannel: Using the Link Aggregation Control Protocol (LACP) for EtherChannel configuration to improve link aggregation efficiency.</a:t>
            </a:r>
          </a:p>
          <a:p>
            <a:pPr marL="0" marR="0">
              <a:lnSpc>
                <a:spcPct val="107000"/>
              </a:lnSpc>
              <a:spcBef>
                <a:spcPts val="0"/>
              </a:spcBef>
              <a:spcAft>
                <a:spcPts val="800"/>
              </a:spcAft>
            </a:pPr>
            <a:endParaRPr lang="en-US" sz="2000" b="1" dirty="0">
              <a:solidFill>
                <a:schemeClr val="bg1"/>
              </a:solidFill>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2000" b="1" dirty="0">
                <a:solidFill>
                  <a:schemeClr val="bg1"/>
                </a:solidFill>
                <a:effectLst/>
                <a:latin typeface="Times New Roman" panose="02020603050405020304" pitchFamily="18" charset="0"/>
                <a:ea typeface="Times New Roman" panose="02020603050405020304" pitchFamily="18" charset="0"/>
              </a:rPr>
              <a:t>STP </a:t>
            </a:r>
            <a:r>
              <a:rPr lang="en-US" sz="2000" b="1" dirty="0" err="1">
                <a:solidFill>
                  <a:schemeClr val="bg1"/>
                </a:solidFill>
                <a:effectLst/>
                <a:latin typeface="Times New Roman" panose="02020603050405020304" pitchFamily="18" charset="0"/>
                <a:ea typeface="Times New Roman" panose="02020603050405020304" pitchFamily="18" charset="0"/>
              </a:rPr>
              <a:t>PortFast</a:t>
            </a:r>
            <a:r>
              <a:rPr lang="en-US" sz="2000" b="1" dirty="0">
                <a:solidFill>
                  <a:schemeClr val="bg1"/>
                </a:solidFill>
                <a:effectLst/>
                <a:latin typeface="Times New Roman" panose="02020603050405020304" pitchFamily="18" charset="0"/>
                <a:ea typeface="Times New Roman" panose="02020603050405020304" pitchFamily="18" charset="0"/>
              </a:rPr>
              <a:t> and </a:t>
            </a:r>
            <a:r>
              <a:rPr lang="en-US" sz="2000" b="1" dirty="0" err="1">
                <a:solidFill>
                  <a:schemeClr val="bg1"/>
                </a:solidFill>
                <a:effectLst/>
                <a:latin typeface="Times New Roman" panose="02020603050405020304" pitchFamily="18" charset="0"/>
                <a:ea typeface="Times New Roman" panose="02020603050405020304" pitchFamily="18" charset="0"/>
              </a:rPr>
              <a:t>BPDUguard</a:t>
            </a:r>
            <a:r>
              <a:rPr lang="en-US" sz="2000" b="1" dirty="0">
                <a:solidFill>
                  <a:schemeClr val="bg1"/>
                </a:solidFill>
                <a:effectLst/>
                <a:latin typeface="Times New Roman" panose="02020603050405020304" pitchFamily="18" charset="0"/>
                <a:ea typeface="Times New Roman" panose="02020603050405020304" pitchFamily="18" charset="0"/>
              </a:rPr>
              <a:t>: Configuring Spanning Tree Protocol (STP) </a:t>
            </a:r>
            <a:r>
              <a:rPr lang="en-US" sz="2000" b="1" dirty="0" err="1">
                <a:solidFill>
                  <a:schemeClr val="bg1"/>
                </a:solidFill>
                <a:effectLst/>
                <a:latin typeface="Times New Roman" panose="02020603050405020304" pitchFamily="18" charset="0"/>
                <a:ea typeface="Times New Roman" panose="02020603050405020304" pitchFamily="18" charset="0"/>
              </a:rPr>
              <a:t>PortFast</a:t>
            </a:r>
            <a:r>
              <a:rPr lang="en-US" sz="2000" b="1" dirty="0">
                <a:solidFill>
                  <a:schemeClr val="bg1"/>
                </a:solidFill>
                <a:effectLst/>
                <a:latin typeface="Times New Roman" panose="02020603050405020304" pitchFamily="18" charset="0"/>
                <a:ea typeface="Times New Roman" panose="02020603050405020304" pitchFamily="18" charset="0"/>
              </a:rPr>
              <a:t> and </a:t>
            </a:r>
            <a:r>
              <a:rPr lang="en-US" sz="2000" b="1" dirty="0" err="1">
                <a:solidFill>
                  <a:schemeClr val="bg1"/>
                </a:solidFill>
                <a:effectLst/>
                <a:latin typeface="Times New Roman" panose="02020603050405020304" pitchFamily="18" charset="0"/>
                <a:ea typeface="Times New Roman" panose="02020603050405020304" pitchFamily="18" charset="0"/>
              </a:rPr>
              <a:t>BPDUguard</a:t>
            </a:r>
            <a:r>
              <a:rPr lang="en-US" sz="2000" b="1" dirty="0">
                <a:solidFill>
                  <a:schemeClr val="bg1"/>
                </a:solidFill>
                <a:effectLst/>
                <a:latin typeface="Times New Roman" panose="02020603050405020304" pitchFamily="18" charset="0"/>
                <a:ea typeface="Times New Roman" panose="02020603050405020304" pitchFamily="18" charset="0"/>
              </a:rPr>
              <a:t> to speed up port transitions from blocking to forwarding states.</a:t>
            </a:r>
          </a:p>
          <a:p>
            <a:pPr marL="0" marR="0">
              <a:lnSpc>
                <a:spcPct val="107000"/>
              </a:lnSpc>
              <a:spcBef>
                <a:spcPts val="0"/>
              </a:spcBef>
              <a:spcAft>
                <a:spcPts val="800"/>
              </a:spcAft>
            </a:pPr>
            <a:endParaRPr lang="en-US" sz="2000" b="1" dirty="0">
              <a:solidFill>
                <a:schemeClr val="bg1"/>
              </a:solidFill>
              <a:effectLst/>
              <a:latin typeface="Calibri" panose="020F050202020403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5F3AB713-B6C4-EDFD-28B5-4DEE87A6B214}"/>
              </a:ext>
            </a:extLst>
          </p:cNvPr>
          <p:cNvPicPr>
            <a:picLocks noChangeAspect="1"/>
          </p:cNvPicPr>
          <p:nvPr/>
        </p:nvPicPr>
        <p:blipFill>
          <a:blip r:embed="rId4"/>
          <a:stretch>
            <a:fillRect/>
          </a:stretch>
        </p:blipFill>
        <p:spPr>
          <a:xfrm>
            <a:off x="446898" y="2323699"/>
            <a:ext cx="6910996" cy="4648602"/>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C0F19F02-02A1-B93B-D80A-0BBD2D04F422}"/>
              </a:ext>
            </a:extLst>
          </p:cNvPr>
          <p:cNvSpPr txBox="1"/>
          <p:nvPr/>
        </p:nvSpPr>
        <p:spPr>
          <a:xfrm>
            <a:off x="2002341" y="7286625"/>
            <a:ext cx="4140877" cy="400110"/>
          </a:xfrm>
          <a:prstGeom prst="rect">
            <a:avLst/>
          </a:prstGeom>
          <a:noFill/>
        </p:spPr>
        <p:txBody>
          <a:bodyPr wrap="none" rtlCol="0">
            <a:spAutoFit/>
          </a:bodyPr>
          <a:lstStyle/>
          <a:p>
            <a:pPr algn="ctr"/>
            <a:r>
              <a:rPr lang="en-US" sz="2000" b="1" dirty="0">
                <a:solidFill>
                  <a:schemeClr val="bg1"/>
                </a:solidFill>
                <a:latin typeface="Times New Roman" panose="02020603050405020304" pitchFamily="18" charset="0"/>
                <a:cs typeface="Times New Roman" panose="02020603050405020304" pitchFamily="18" charset="0"/>
              </a:rPr>
              <a:t>FIGURE 2 : CONFIGURING ISPS </a:t>
            </a:r>
          </a:p>
        </p:txBody>
      </p:sp>
      <p:sp>
        <p:nvSpPr>
          <p:cNvPr id="7" name="Google Shape;167;p21">
            <a:extLst>
              <a:ext uri="{FF2B5EF4-FFF2-40B4-BE49-F238E27FC236}">
                <a16:creationId xmlns:a16="http://schemas.microsoft.com/office/drawing/2014/main" id="{E60D8430-1F8F-77FA-7B7F-3B79EFC689B2}"/>
              </a:ext>
            </a:extLst>
          </p:cNvPr>
          <p:cNvSpPr txBox="1"/>
          <p:nvPr/>
        </p:nvSpPr>
        <p:spPr>
          <a:xfrm>
            <a:off x="8213790" y="626658"/>
            <a:ext cx="9408297" cy="89255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800" b="1" dirty="0">
                <a:solidFill>
                  <a:schemeClr val="bg1"/>
                </a:solidFill>
                <a:latin typeface="Times New Roman" panose="02020603050405020304" pitchFamily="18" charset="0"/>
                <a:cs typeface="Times New Roman" panose="02020603050405020304" pitchFamily="18" charset="0"/>
              </a:rPr>
              <a:t>PROCEDURE STEPS </a:t>
            </a:r>
            <a:endParaRPr sz="5800" b="1" dirty="0">
              <a:solidFill>
                <a:schemeClr val="bg1"/>
              </a:solidFill>
              <a:latin typeface="Times New Roman" panose="02020603050405020304" pitchFamily="18" charset="0"/>
              <a:cs typeface="Times New Roman" panose="02020603050405020304" pitchFamily="18" charset="0"/>
            </a:endParaRPr>
          </a:p>
        </p:txBody>
      </p:sp>
      <p:sp>
        <p:nvSpPr>
          <p:cNvPr id="10" name="Google Shape;108;p15">
            <a:extLst>
              <a:ext uri="{FF2B5EF4-FFF2-40B4-BE49-F238E27FC236}">
                <a16:creationId xmlns:a16="http://schemas.microsoft.com/office/drawing/2014/main" id="{781719AE-F43E-C3EC-2DA7-8D163B8DDDF1}"/>
              </a:ext>
            </a:extLst>
          </p:cNvPr>
          <p:cNvSpPr txBox="1"/>
          <p:nvPr/>
        </p:nvSpPr>
        <p:spPr>
          <a:xfrm>
            <a:off x="16777808" y="9526611"/>
            <a:ext cx="766273" cy="590931"/>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b="1" i="0" u="none" strike="noStrike" cap="none" dirty="0">
                <a:solidFill>
                  <a:srgbClr val="CAF0F8"/>
                </a:solidFill>
                <a:latin typeface="Josefin Sans SemiBold"/>
                <a:ea typeface="Josefin Sans SemiBold"/>
                <a:cs typeface="Josefin Sans SemiBold"/>
                <a:sym typeface="Josefin Sans SemiBold"/>
              </a:rPr>
              <a:t>07</a:t>
            </a:r>
            <a:endParaRPr dirty="0"/>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125"/>
        <p:cNvGrpSpPr/>
        <p:nvPr/>
      </p:nvGrpSpPr>
      <p:grpSpPr>
        <a:xfrm>
          <a:off x="0" y="0"/>
          <a:ext cx="0" cy="0"/>
          <a:chOff x="0" y="0"/>
          <a:chExt cx="0" cy="0"/>
        </a:xfrm>
      </p:grpSpPr>
      <p:pic>
        <p:nvPicPr>
          <p:cNvPr id="126" name="Google Shape;126;p17"/>
          <p:cNvPicPr preferRelativeResize="0"/>
          <p:nvPr/>
        </p:nvPicPr>
        <p:blipFill>
          <a:blip r:embed="rId3">
            <a:alphaModFix/>
          </a:blip>
          <a:stretch>
            <a:fillRect/>
          </a:stretch>
        </p:blipFill>
        <p:spPr>
          <a:xfrm>
            <a:off x="9986963" y="1"/>
            <a:ext cx="8324522" cy="10287000"/>
          </a:xfrm>
          <a:prstGeom prst="rect">
            <a:avLst/>
          </a:prstGeom>
          <a:noFill/>
          <a:ln>
            <a:noFill/>
          </a:ln>
        </p:spPr>
      </p:pic>
      <p:sp>
        <p:nvSpPr>
          <p:cNvPr id="7" name="TextBox 6">
            <a:extLst>
              <a:ext uri="{FF2B5EF4-FFF2-40B4-BE49-F238E27FC236}">
                <a16:creationId xmlns:a16="http://schemas.microsoft.com/office/drawing/2014/main" id="{E12BF5AA-6880-020E-4201-949B5FFCD916}"/>
              </a:ext>
            </a:extLst>
          </p:cNvPr>
          <p:cNvSpPr txBox="1"/>
          <p:nvPr/>
        </p:nvSpPr>
        <p:spPr>
          <a:xfrm>
            <a:off x="1219192" y="2271259"/>
            <a:ext cx="8639184" cy="7126374"/>
          </a:xfrm>
          <a:prstGeom prst="rect">
            <a:avLst/>
          </a:prstGeom>
          <a:noFill/>
        </p:spPr>
        <p:txBody>
          <a:bodyPr wrap="square">
            <a:spAutoFit/>
          </a:bodyPr>
          <a:lstStyle/>
          <a:p>
            <a:pPr>
              <a:lnSpc>
                <a:spcPct val="107000"/>
              </a:lnSpc>
              <a:spcAft>
                <a:spcPts val="800"/>
              </a:spcAft>
            </a:pPr>
            <a:r>
              <a:rPr lang="en-US" sz="2000" b="1" dirty="0">
                <a:solidFill>
                  <a:schemeClr val="bg1"/>
                </a:solidFill>
                <a:effectLst/>
                <a:latin typeface="Times New Roman" panose="02020603050405020304" pitchFamily="18" charset="0"/>
                <a:ea typeface="Times New Roman" panose="02020603050405020304" pitchFamily="18" charset="0"/>
              </a:rPr>
              <a:t>Subnetting: Applying subnetting techniques to allocate the appropriate number of IP addresses to each network group.</a:t>
            </a:r>
            <a:endParaRPr lang="en-US" sz="2000" b="1" dirty="0">
              <a:solidFill>
                <a:schemeClr val="bg1"/>
              </a:solidFill>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endPar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Basic Settings: Configuring fundamental device settings, including hostnames, console passwords, enable passwords, banner messages, password encryption, and disable IP domain lookup.</a:t>
            </a:r>
          </a:p>
          <a:p>
            <a:pPr marL="0" marR="0">
              <a:lnSpc>
                <a:spcPct val="107000"/>
              </a:lnSpc>
              <a:spcBef>
                <a:spcPts val="0"/>
              </a:spcBef>
              <a:spcAft>
                <a:spcPts val="800"/>
              </a:spcAft>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Inter-VLAN Routing: Enabling communication between devices in all departments by configuring inter-VLAN routing on the multilayer switch.</a:t>
            </a:r>
          </a:p>
          <a:p>
            <a:pPr marL="0" marR="0">
              <a:lnSpc>
                <a:spcPct val="107000"/>
              </a:lnSpc>
              <a:spcBef>
                <a:spcPts val="0"/>
              </a:spcBef>
              <a:spcAft>
                <a:spcPts val="800"/>
              </a:spcAft>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Core Switch: Assigning IP addresses to multilayer switches to enable both routing and switching functionalities.</a:t>
            </a:r>
          </a:p>
          <a:p>
            <a:pPr marL="0" marR="0">
              <a:lnSpc>
                <a:spcPct val="107000"/>
              </a:lnSpc>
              <a:spcBef>
                <a:spcPts val="0"/>
              </a:spcBef>
              <a:spcAft>
                <a:spcPts val="800"/>
              </a:spcAft>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DHCP Server: Ensuring that all devices in the network obtain IP addresses dynamically from the DHCP servers located at the server farm site.</a:t>
            </a:r>
          </a:p>
          <a:p>
            <a:pPr marL="0" marR="0">
              <a:lnSpc>
                <a:spcPct val="107000"/>
              </a:lnSpc>
              <a:spcBef>
                <a:spcPts val="0"/>
              </a:spcBef>
              <a:spcAft>
                <a:spcPts val="800"/>
              </a:spcAft>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78DFFF4D-7F78-56F8-6467-F0233E6FEA8B}"/>
              </a:ext>
            </a:extLst>
          </p:cNvPr>
          <p:cNvPicPr>
            <a:picLocks noChangeAspect="1"/>
          </p:cNvPicPr>
          <p:nvPr/>
        </p:nvPicPr>
        <p:blipFill>
          <a:blip r:embed="rId4"/>
          <a:stretch>
            <a:fillRect/>
          </a:stretch>
        </p:blipFill>
        <p:spPr>
          <a:xfrm>
            <a:off x="10660866" y="1429535"/>
            <a:ext cx="7141360" cy="38560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6BA8E697-FEF4-5134-F024-609C615239FA}"/>
              </a:ext>
            </a:extLst>
          </p:cNvPr>
          <p:cNvSpPr txBox="1"/>
          <p:nvPr/>
        </p:nvSpPr>
        <p:spPr>
          <a:xfrm>
            <a:off x="11556775" y="5434336"/>
            <a:ext cx="5349541" cy="400110"/>
          </a:xfrm>
          <a:prstGeom prst="rect">
            <a:avLst/>
          </a:prstGeom>
          <a:noFill/>
        </p:spPr>
        <p:txBody>
          <a:bodyPr wrap="none" rtlCol="0">
            <a:spAutoFit/>
          </a:bodyPr>
          <a:lstStyle/>
          <a:p>
            <a:pPr algn="ctr"/>
            <a:r>
              <a:rPr lang="en-US" sz="2000" b="1" dirty="0">
                <a:solidFill>
                  <a:schemeClr val="bg1"/>
                </a:solidFill>
                <a:latin typeface="Times New Roman" panose="02020603050405020304" pitchFamily="18" charset="0"/>
                <a:cs typeface="Times New Roman" panose="02020603050405020304" pitchFamily="18" charset="0"/>
              </a:rPr>
              <a:t>FIGURE 3: CONFIGURING END DEVICES  </a:t>
            </a:r>
          </a:p>
        </p:txBody>
      </p:sp>
      <p:pic>
        <p:nvPicPr>
          <p:cNvPr id="12" name="Picture 11">
            <a:extLst>
              <a:ext uri="{FF2B5EF4-FFF2-40B4-BE49-F238E27FC236}">
                <a16:creationId xmlns:a16="http://schemas.microsoft.com/office/drawing/2014/main" id="{5DAA9C93-1DC4-319B-1ACF-5F3B71BBB5B8}"/>
              </a:ext>
            </a:extLst>
          </p:cNvPr>
          <p:cNvPicPr>
            <a:picLocks noChangeAspect="1"/>
          </p:cNvPicPr>
          <p:nvPr/>
        </p:nvPicPr>
        <p:blipFill>
          <a:blip r:embed="rId5"/>
          <a:stretch>
            <a:fillRect/>
          </a:stretch>
        </p:blipFill>
        <p:spPr>
          <a:xfrm>
            <a:off x="10660866" y="6078040"/>
            <a:ext cx="7141360" cy="3319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82F6A6EE-D666-41B4-2921-C13A3749A7ED}"/>
              </a:ext>
            </a:extLst>
          </p:cNvPr>
          <p:cNvSpPr txBox="1"/>
          <p:nvPr/>
        </p:nvSpPr>
        <p:spPr>
          <a:xfrm>
            <a:off x="11361213" y="9641227"/>
            <a:ext cx="5740675" cy="400110"/>
          </a:xfrm>
          <a:prstGeom prst="rect">
            <a:avLst/>
          </a:prstGeom>
          <a:noFill/>
        </p:spPr>
        <p:txBody>
          <a:bodyPr wrap="none" rtlCol="0">
            <a:spAutoFit/>
          </a:bodyPr>
          <a:lstStyle/>
          <a:p>
            <a:pPr algn="ctr"/>
            <a:r>
              <a:rPr lang="en-US" sz="2000" b="1" dirty="0">
                <a:solidFill>
                  <a:schemeClr val="bg1"/>
                </a:solidFill>
                <a:latin typeface="Times New Roman" panose="02020603050405020304" pitchFamily="18" charset="0"/>
                <a:cs typeface="Times New Roman" panose="02020603050405020304" pitchFamily="18" charset="0"/>
              </a:rPr>
              <a:t>FIGURE 4: CONFIGURING SERVERS &amp;WLC   </a:t>
            </a:r>
          </a:p>
        </p:txBody>
      </p:sp>
      <p:sp>
        <p:nvSpPr>
          <p:cNvPr id="14" name="Google Shape;167;p21">
            <a:extLst>
              <a:ext uri="{FF2B5EF4-FFF2-40B4-BE49-F238E27FC236}">
                <a16:creationId xmlns:a16="http://schemas.microsoft.com/office/drawing/2014/main" id="{26E1BFC9-1E47-2E9D-0EA7-12B61F470139}"/>
              </a:ext>
            </a:extLst>
          </p:cNvPr>
          <p:cNvSpPr txBox="1"/>
          <p:nvPr/>
        </p:nvSpPr>
        <p:spPr>
          <a:xfrm>
            <a:off x="1219192" y="683808"/>
            <a:ext cx="9408297" cy="89255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800" b="1" dirty="0">
                <a:solidFill>
                  <a:schemeClr val="bg1"/>
                </a:solidFill>
                <a:latin typeface="Times New Roman" panose="02020603050405020304" pitchFamily="18" charset="0"/>
                <a:cs typeface="Times New Roman" panose="02020603050405020304" pitchFamily="18" charset="0"/>
              </a:rPr>
              <a:t>PROCEDURE STEPS </a:t>
            </a:r>
            <a:endParaRPr sz="5800" b="1" dirty="0">
              <a:solidFill>
                <a:schemeClr val="bg1"/>
              </a:solidFill>
              <a:latin typeface="Times New Roman" panose="02020603050405020304" pitchFamily="18" charset="0"/>
              <a:cs typeface="Times New Roman" panose="02020603050405020304" pitchFamily="18" charset="0"/>
            </a:endParaRPr>
          </a:p>
        </p:txBody>
      </p:sp>
      <p:sp>
        <p:nvSpPr>
          <p:cNvPr id="17" name="Google Shape;108;p15">
            <a:extLst>
              <a:ext uri="{FF2B5EF4-FFF2-40B4-BE49-F238E27FC236}">
                <a16:creationId xmlns:a16="http://schemas.microsoft.com/office/drawing/2014/main" id="{E5DD3864-F7D7-4A8D-AF20-F03BE6D70389}"/>
              </a:ext>
            </a:extLst>
          </p:cNvPr>
          <p:cNvSpPr txBox="1"/>
          <p:nvPr/>
        </p:nvSpPr>
        <p:spPr>
          <a:xfrm>
            <a:off x="17058776" y="9647079"/>
            <a:ext cx="766273" cy="590931"/>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b="1" i="0" u="none" strike="noStrike" cap="none" dirty="0">
                <a:solidFill>
                  <a:srgbClr val="CAF0F8"/>
                </a:solidFill>
                <a:latin typeface="Josefin Sans SemiBold"/>
                <a:ea typeface="Josefin Sans SemiBold"/>
                <a:cs typeface="Josefin Sans SemiBold"/>
                <a:sym typeface="Josefin Sans SemiBold"/>
              </a:rPr>
              <a:t>08</a:t>
            </a:r>
            <a:endParaRPr dirty="0"/>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23E8A"/>
        </a:solidFill>
        <a:effectLst/>
      </p:bgPr>
    </p:bg>
    <p:spTree>
      <p:nvGrpSpPr>
        <p:cNvPr id="1" name="Shape 342"/>
        <p:cNvGrpSpPr/>
        <p:nvPr/>
      </p:nvGrpSpPr>
      <p:grpSpPr>
        <a:xfrm>
          <a:off x="0" y="0"/>
          <a:ext cx="0" cy="0"/>
          <a:chOff x="0" y="0"/>
          <a:chExt cx="0" cy="0"/>
        </a:xfrm>
      </p:grpSpPr>
      <p:pic>
        <p:nvPicPr>
          <p:cNvPr id="354" name="Google Shape;354;p35"/>
          <p:cNvPicPr preferRelativeResize="0"/>
          <p:nvPr/>
        </p:nvPicPr>
        <p:blipFill>
          <a:blip r:embed="rId3">
            <a:alphaModFix/>
          </a:blip>
          <a:stretch>
            <a:fillRect/>
          </a:stretch>
        </p:blipFill>
        <p:spPr>
          <a:xfrm>
            <a:off x="-3214688" y="274755"/>
            <a:ext cx="12532879" cy="10287000"/>
          </a:xfrm>
          <a:prstGeom prst="rect">
            <a:avLst/>
          </a:prstGeom>
          <a:noFill/>
          <a:ln>
            <a:noFill/>
          </a:ln>
        </p:spPr>
      </p:pic>
      <p:sp>
        <p:nvSpPr>
          <p:cNvPr id="3" name="TextBox 2">
            <a:extLst>
              <a:ext uri="{FF2B5EF4-FFF2-40B4-BE49-F238E27FC236}">
                <a16:creationId xmlns:a16="http://schemas.microsoft.com/office/drawing/2014/main" id="{34199C49-D767-BDC9-58D4-2CE53A0D7294}"/>
              </a:ext>
            </a:extLst>
          </p:cNvPr>
          <p:cNvSpPr txBox="1"/>
          <p:nvPr/>
        </p:nvSpPr>
        <p:spPr>
          <a:xfrm>
            <a:off x="9318191" y="2416549"/>
            <a:ext cx="7558088" cy="6262548"/>
          </a:xfrm>
          <a:prstGeom prst="rect">
            <a:avLst/>
          </a:prstGeom>
          <a:noFill/>
        </p:spPr>
        <p:txBody>
          <a:bodyPr wrap="square">
            <a:spAutoFit/>
          </a:bodyPr>
          <a:lstStyle/>
          <a:p>
            <a:pPr>
              <a:lnSpc>
                <a:spcPct val="107000"/>
              </a:lnSpc>
              <a:spcAft>
                <a:spcPts val="800"/>
              </a:spcAft>
            </a:pP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HSRP: Implementing the Hot Standby Router Protocol (HSRP) to achieve redundancy, load balancing, and failover capabilities.</a:t>
            </a:r>
          </a:p>
          <a:p>
            <a:pPr>
              <a:lnSpc>
                <a:spcPct val="107000"/>
              </a:lnSpc>
              <a:spcAft>
                <a:spcPts val="800"/>
              </a:spcAft>
            </a:pPr>
            <a:endPar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Static Addressing: Allocate static IP addresses for specific devices.</a:t>
            </a:r>
          </a:p>
          <a:p>
            <a:pPr marL="0" marR="0">
              <a:lnSpc>
                <a:spcPct val="107000"/>
              </a:lnSpc>
              <a:spcBef>
                <a:spcPts val="0"/>
              </a:spcBef>
              <a:spcAft>
                <a:spcPts val="800"/>
              </a:spcAft>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Routing Protocol (OSPF): Use Open Shortest Path First (OSPF) as the routing protocol.</a:t>
            </a:r>
          </a:p>
          <a:p>
            <a:pPr marL="0" marR="0">
              <a:lnSpc>
                <a:spcPct val="107000"/>
              </a:lnSpc>
              <a:spcBef>
                <a:spcPts val="0"/>
              </a:spcBef>
              <a:spcAft>
                <a:spcPts val="800"/>
              </a:spcAft>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Standard ACL for SSH: Establish a simple standard access control list on the VTY line to permit remote administrative tasks via SSH only for the senior network security engineer's PC.</a:t>
            </a:r>
          </a:p>
          <a:p>
            <a:pPr marL="0" marR="0">
              <a:lnSpc>
                <a:spcPct val="107000"/>
              </a:lnSpc>
              <a:spcBef>
                <a:spcPts val="0"/>
              </a:spcBef>
              <a:spcAft>
                <a:spcPts val="800"/>
              </a:spcAft>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Cisco ASA Firewall: Configure default static routes, basic settings, security levels, zones, and policies on the Cisco ASA firewall to define access control and resource utilization within the network.</a:t>
            </a:r>
          </a:p>
          <a:p>
            <a:pPr marL="0" marR="0">
              <a:lnSpc>
                <a:spcPct val="107000"/>
              </a:lnSpc>
              <a:spcBef>
                <a:spcPts val="0"/>
              </a:spcBef>
              <a:spcAft>
                <a:spcPts val="800"/>
              </a:spcAft>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281D6F7-B695-B549-B9FB-E9A64D67B58C}"/>
              </a:ext>
            </a:extLst>
          </p:cNvPr>
          <p:cNvPicPr>
            <a:picLocks noChangeAspect="1"/>
          </p:cNvPicPr>
          <p:nvPr/>
        </p:nvPicPr>
        <p:blipFill>
          <a:blip r:embed="rId4"/>
          <a:stretch>
            <a:fillRect/>
          </a:stretch>
        </p:blipFill>
        <p:spPr>
          <a:xfrm>
            <a:off x="1057275" y="2157413"/>
            <a:ext cx="6772275" cy="65216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13DF973E-7742-406C-1C9F-0A561DEAB411}"/>
              </a:ext>
            </a:extLst>
          </p:cNvPr>
          <p:cNvSpPr txBox="1"/>
          <p:nvPr/>
        </p:nvSpPr>
        <p:spPr>
          <a:xfrm>
            <a:off x="659366" y="8879470"/>
            <a:ext cx="7568098" cy="400110"/>
          </a:xfrm>
          <a:prstGeom prst="rect">
            <a:avLst/>
          </a:prstGeom>
          <a:noFill/>
        </p:spPr>
        <p:txBody>
          <a:bodyPr wrap="none" rtlCol="0">
            <a:spAutoFit/>
          </a:bodyPr>
          <a:lstStyle/>
          <a:p>
            <a:pPr algn="ctr"/>
            <a:r>
              <a:rPr lang="en-US" sz="2000" b="1" dirty="0">
                <a:solidFill>
                  <a:schemeClr val="bg1"/>
                </a:solidFill>
                <a:latin typeface="Times New Roman" panose="02020603050405020304" pitchFamily="18" charset="0"/>
                <a:cs typeface="Times New Roman" panose="02020603050405020304" pitchFamily="18" charset="0"/>
              </a:rPr>
              <a:t>FIGURE 5: CONFIGURING BRANCH USING ASA FIREWALL </a:t>
            </a:r>
          </a:p>
        </p:txBody>
      </p:sp>
      <p:sp>
        <p:nvSpPr>
          <p:cNvPr id="6" name="Google Shape;167;p21">
            <a:extLst>
              <a:ext uri="{FF2B5EF4-FFF2-40B4-BE49-F238E27FC236}">
                <a16:creationId xmlns:a16="http://schemas.microsoft.com/office/drawing/2014/main" id="{153FB3E1-AB83-D256-F34A-A8DAAA8126A4}"/>
              </a:ext>
            </a:extLst>
          </p:cNvPr>
          <p:cNvSpPr txBox="1"/>
          <p:nvPr/>
        </p:nvSpPr>
        <p:spPr>
          <a:xfrm>
            <a:off x="9318191" y="533891"/>
            <a:ext cx="9408297" cy="89255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800" b="1" dirty="0">
                <a:solidFill>
                  <a:schemeClr val="bg1"/>
                </a:solidFill>
                <a:latin typeface="Times New Roman" panose="02020603050405020304" pitchFamily="18" charset="0"/>
                <a:cs typeface="Times New Roman" panose="02020603050405020304" pitchFamily="18" charset="0"/>
              </a:rPr>
              <a:t>PROCEDURE STEPS </a:t>
            </a:r>
            <a:endParaRPr sz="5800" b="1" dirty="0">
              <a:solidFill>
                <a:schemeClr val="bg1"/>
              </a:solidFill>
              <a:latin typeface="Times New Roman" panose="02020603050405020304" pitchFamily="18" charset="0"/>
              <a:cs typeface="Times New Roman" panose="02020603050405020304" pitchFamily="18" charset="0"/>
            </a:endParaRPr>
          </a:p>
        </p:txBody>
      </p:sp>
      <p:sp>
        <p:nvSpPr>
          <p:cNvPr id="9" name="Google Shape;108;p15">
            <a:extLst>
              <a:ext uri="{FF2B5EF4-FFF2-40B4-BE49-F238E27FC236}">
                <a16:creationId xmlns:a16="http://schemas.microsoft.com/office/drawing/2014/main" id="{5AD871DB-B5B5-5CE8-49A5-55BF58EA6C94}"/>
              </a:ext>
            </a:extLst>
          </p:cNvPr>
          <p:cNvSpPr txBox="1"/>
          <p:nvPr/>
        </p:nvSpPr>
        <p:spPr>
          <a:xfrm>
            <a:off x="16862361" y="9267334"/>
            <a:ext cx="766273" cy="590931"/>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b="1" i="0" u="none" strike="noStrike" cap="none" dirty="0">
                <a:solidFill>
                  <a:srgbClr val="CAF0F8"/>
                </a:solidFill>
                <a:latin typeface="Josefin Sans SemiBold"/>
                <a:ea typeface="Josefin Sans SemiBold"/>
                <a:cs typeface="Josefin Sans SemiBold"/>
                <a:sym typeface="Josefin Sans SemiBold"/>
              </a:rPr>
              <a:t>09</a:t>
            </a:r>
            <a:endParaRPr dirty="0"/>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896</Words>
  <Application>Microsoft Office PowerPoint</Application>
  <PresentationFormat>Custom</PresentationFormat>
  <Paragraphs>93</Paragraphs>
  <Slides>12</Slides>
  <Notes>12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Nunito</vt:lpstr>
      <vt:lpstr>Arial</vt:lpstr>
      <vt:lpstr>Josefin Sans SemiBold</vt:lpstr>
      <vt:lpstr>Times New Roman</vt:lpstr>
      <vt:lpstr>Calibri</vt:lpstr>
      <vt:lpstr>Josefin Sans</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Abrity</cp:lastModifiedBy>
  <cp:revision>2</cp:revision>
  <dcterms:modified xsi:type="dcterms:W3CDTF">2024-05-19T08:14:52Z</dcterms:modified>
</cp:coreProperties>
</file>